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44"/>
  </p:handoutMasterIdLst>
  <p:sldIdLst>
    <p:sldId id="324" r:id="rId3"/>
    <p:sldId id="340" r:id="rId4"/>
    <p:sldId id="341" r:id="rId5"/>
    <p:sldId id="350" r:id="rId6"/>
    <p:sldId id="342" r:id="rId7"/>
    <p:sldId id="343" r:id="rId8"/>
    <p:sldId id="367" r:id="rId9"/>
    <p:sldId id="368" r:id="rId10"/>
    <p:sldId id="344" r:id="rId11"/>
    <p:sldId id="345" r:id="rId12"/>
    <p:sldId id="346" r:id="rId14"/>
    <p:sldId id="351" r:id="rId15"/>
    <p:sldId id="352" r:id="rId16"/>
    <p:sldId id="347" r:id="rId17"/>
    <p:sldId id="348" r:id="rId18"/>
    <p:sldId id="349" r:id="rId19"/>
    <p:sldId id="353" r:id="rId20"/>
    <p:sldId id="354" r:id="rId21"/>
    <p:sldId id="355" r:id="rId22"/>
    <p:sldId id="356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80" r:id="rId32"/>
    <p:sldId id="357" r:id="rId33"/>
    <p:sldId id="362" r:id="rId34"/>
    <p:sldId id="363" r:id="rId35"/>
    <p:sldId id="364" r:id="rId36"/>
    <p:sldId id="358" r:id="rId37"/>
    <p:sldId id="359" r:id="rId38"/>
    <p:sldId id="360" r:id="rId39"/>
    <p:sldId id="365" r:id="rId40"/>
    <p:sldId id="366" r:id="rId41"/>
    <p:sldId id="361" r:id="rId42"/>
    <p:sldId id="339" r:id="rId43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0"/>
            <p14:sldId id="341"/>
            <p14:sldId id="350"/>
            <p14:sldId id="342"/>
            <p14:sldId id="343"/>
            <p14:sldId id="367"/>
            <p14:sldId id="368"/>
            <p14:sldId id="344"/>
            <p14:sldId id="345"/>
            <p14:sldId id="346"/>
            <p14:sldId id="351"/>
            <p14:sldId id="352"/>
            <p14:sldId id="347"/>
            <p14:sldId id="348"/>
            <p14:sldId id="349"/>
            <p14:sldId id="353"/>
            <p14:sldId id="354"/>
            <p14:sldId id="355"/>
            <p14:sldId id="356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57"/>
            <p14:sldId id="362"/>
            <p14:sldId id="363"/>
            <p14:sldId id="364"/>
            <p14:sldId id="358"/>
            <p14:sldId id="359"/>
            <p14:sldId id="360"/>
            <p14:sldId id="365"/>
            <p14:sldId id="366"/>
            <p14:sldId id="361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191"/>
    <a:srgbClr val="F9BABE"/>
    <a:srgbClr val="323296"/>
    <a:srgbClr val="CC3300"/>
    <a:srgbClr val="DDDDDD"/>
    <a:srgbClr val="003300"/>
    <a:srgbClr val="FFFFFF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5102" autoAdjust="0"/>
  </p:normalViewPr>
  <p:slideViewPr>
    <p:cSldViewPr showGuides="1">
      <p:cViewPr varScale="1">
        <p:scale>
          <a:sx n="137" d="100"/>
          <a:sy n="137" d="100"/>
        </p:scale>
        <p:origin x="201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noProof="0"/>
              <a:t>Click to edit Master text styles</a:t>
            </a:r>
            <a:endParaRPr lang="en-GB" altLang="zh-CN" noProof="0"/>
          </a:p>
          <a:p>
            <a:pPr lvl="1"/>
            <a:r>
              <a:rPr lang="en-GB" altLang="zh-CN" noProof="0"/>
              <a:t>Second level</a:t>
            </a:r>
            <a:endParaRPr lang="en-GB" altLang="zh-CN" noProof="0"/>
          </a:p>
          <a:p>
            <a:pPr lvl="2"/>
            <a:r>
              <a:rPr lang="en-GB" altLang="zh-CN" noProof="0"/>
              <a:t>Third level</a:t>
            </a:r>
            <a:endParaRPr lang="en-GB" altLang="zh-CN" noProof="0"/>
          </a:p>
          <a:p>
            <a:pPr lvl="3"/>
            <a:r>
              <a:rPr lang="en-GB" altLang="zh-CN" noProof="0"/>
              <a:t>Fourth level</a:t>
            </a:r>
            <a:endParaRPr lang="en-GB" altLang="zh-CN" noProof="0"/>
          </a:p>
          <a:p>
            <a:pPr lvl="4"/>
            <a:r>
              <a:rPr lang="en-GB" altLang="zh-CN" noProof="0"/>
              <a:t>Fifth level</a:t>
            </a:r>
            <a:endParaRPr lang="en-GB" altLang="zh-CN" noProof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804030504040204" pitchFamily="34" charset="0"/>
              </a:defRPr>
            </a:lvl1pPr>
            <a:lvl2pPr>
              <a:defRPr>
                <a:latin typeface="Verdana" panose="020B0804030504040204" pitchFamily="34" charset="0"/>
              </a:defRPr>
            </a:lvl2pPr>
            <a:lvl3pPr>
              <a:defRPr>
                <a:latin typeface="Verdana" panose="020B0804030504040204" pitchFamily="34" charset="0"/>
              </a:defRPr>
            </a:lvl3pPr>
            <a:lvl4pPr>
              <a:defRPr>
                <a:latin typeface="Verdana" panose="020B0804030504040204" pitchFamily="34" charset="0"/>
              </a:defRPr>
            </a:lvl4pPr>
            <a:lvl5pPr>
              <a:defRPr>
                <a:latin typeface="Verdana" panose="020B080403050404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  <a:endParaRPr lang="tr-TR" altLang="en-US" noProof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  <a:endParaRPr lang="tr-TR" altLang="en-US" noProof="0"/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Photo Editor Photo" r:id="rId2" imgW="352425" imgH="923925" progId="MSPhotoEd.3">
                  <p:embed/>
                </p:oleObj>
              </mc:Choice>
              <mc:Fallback>
                <p:oleObj name="Photo Editor Photo" r:id="rId2" imgW="352425" imgH="923925" progId="MSPhotoEd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</a:fld>
            <a:endParaRPr lang="tr-T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804030504040204"/>
          <a:ea typeface="+mj-ea"/>
          <a:cs typeface="Verdana" panose="020B0804030504040204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 panose="020B0804030504040204"/>
          <a:ea typeface="+mn-ea"/>
          <a:cs typeface="Verdana" panose="020B0804030504040204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 panose="020B0804030504040204"/>
          <a:cs typeface="Verdana" panose="020B0804030504040204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 panose="020B0804030504040204"/>
          <a:cs typeface="Verdana" panose="020B0804030504040204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 panose="020B0804030504040204"/>
          <a:cs typeface="Verdana" panose="020B0804030504040204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 panose="020B0804030504040204"/>
          <a:cs typeface="Verdana" panose="020B080403050404020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hyperlink" Target="http://www.palgrave-journals.com/jors/journal/vaop/ncurrent/abs/jors201371a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tiff"/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tiff"/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image" Target="../media/image4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tiff"/><Relationship Id="rId1" Type="http://schemas.openxmlformats.org/officeDocument/2006/relationships/image" Target="../media/image5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  <a:endParaRPr lang="en-US" altLang="zh-CN" sz="2400" b="1" dirty="0"/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09: Hyper-heuristics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pitchFamily="2" charset="-122"/>
              </a:rPr>
              <a:t>AE2AIM: Artificial Intelligence Methods 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Dr. Xinan 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(Room PMB442)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School of Computer Science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The University of Nottingham Ningbo, China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Email</a:t>
            </a:r>
            <a:r>
              <a:rPr kumimoji="0" lang="en-GB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: xinan.chen@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Motivated by raising the level of generality. What are the limits?</a:t>
            </a:r>
            <a:endParaRPr lang="en-GB" dirty="0"/>
          </a:p>
          <a:p>
            <a:pPr eaLnBrk="1" hangingPunct="1"/>
            <a:r>
              <a:rPr lang="en-GB" dirty="0"/>
              <a:t>Grand Challenge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Hyper-heuristics: Automated design of search methodologies</a:t>
            </a:r>
            <a:endParaRPr lang="en-US" dirty="0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496888" y="3655224"/>
            <a:ext cx="3048000" cy="533400"/>
            <a:chOff x="1776" y="3312"/>
            <a:chExt cx="1920" cy="336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76" y="3312"/>
              <a:ext cx="384" cy="33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endParaRPr lang="en-US" baseline="-25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312" y="3312"/>
              <a:ext cx="384" cy="33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</a:t>
              </a:r>
              <a:endParaRPr lang="en-US" i="1" baseline="-25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4" y="3312"/>
              <a:ext cx="384" cy="33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</a:t>
              </a:r>
              <a:endParaRPr lang="en-US" i="1" baseline="-25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85746" y="4401371"/>
            <a:ext cx="3714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Times New Roman" panose="02020503050405090304" pitchFamily="18" charset="0"/>
              </a:rPr>
              <a:t>Problem Specific Solvers</a:t>
            </a:r>
            <a:endParaRPr lang="en-GB" sz="2400" dirty="0">
              <a:solidFill>
                <a:schemeClr val="tx2">
                  <a:lumMod val="75000"/>
                </a:schemeClr>
              </a:solidFill>
              <a:cs typeface="Times New Roman" panose="02020503050405090304" pitchFamily="18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28625" y="2872586"/>
            <a:ext cx="3143250" cy="5381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503050405090304" pitchFamily="18" charset="0"/>
              </a:rPr>
              <a:t>Bespoke methods</a:t>
            </a:r>
            <a:endParaRPr lang="en-GB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50305040509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000500" y="3015461"/>
            <a:ext cx="857250" cy="3571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29250" y="2758297"/>
            <a:ext cx="3067050" cy="685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2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503050405090304" pitchFamily="18" charset="0"/>
              </a:rPr>
              <a:t>The General Solver</a:t>
            </a:r>
            <a:endParaRPr lang="en-GB" sz="24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503050405090304" pitchFamily="18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857875" y="3658399"/>
            <a:ext cx="2743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Times New Roman" panose="02020503050405090304" pitchFamily="18" charset="0"/>
              </a:rPr>
              <a:t>Doesn’t exist….</a:t>
            </a:r>
            <a:endParaRPr lang="en-GB" sz="2400" dirty="0">
              <a:solidFill>
                <a:schemeClr val="tx2">
                  <a:lumMod val="75000"/>
                </a:schemeClr>
              </a:solidFill>
              <a:cs typeface="Times New Roman" panose="02020503050405090304" pitchFamily="18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857625" y="3515524"/>
            <a:ext cx="1857375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solidFill>
                  <a:srgbClr val="FF0000"/>
                </a:solidFill>
                <a:cs typeface="Times New Roman" panose="02020503050405090304" pitchFamily="18" charset="0"/>
              </a:rPr>
              <a:t>Significant scope for future research</a:t>
            </a:r>
            <a:endParaRPr lang="en-GB" sz="2400" dirty="0">
              <a:solidFill>
                <a:srgbClr val="FF0000"/>
              </a:solidFill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hyper-heuristic is a search method or learning mechanism for selecting or generating heuristics to solve computationally difficult problems</a:t>
            </a:r>
            <a:endParaRPr lang="en-US" dirty="0"/>
          </a:p>
          <a:p>
            <a:pPr>
              <a:defRPr/>
            </a:pPr>
            <a:r>
              <a:rPr lang="en-US" dirty="0"/>
              <a:t>A class of methodologies with the common goal of automating the design and tuning of heuristic methods</a:t>
            </a:r>
            <a:endParaRPr lang="en-US"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Hyper-heuristics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544" y="4797152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Foundry Form Sans Medium"/>
              </a:rPr>
              <a:t>E. K. Burke, M. </a:t>
            </a:r>
            <a:r>
              <a:rPr lang="en-GB" dirty="0" err="1">
                <a:solidFill>
                  <a:srgbClr val="000000"/>
                </a:solidFill>
                <a:latin typeface="Foundry Form Sans Medium"/>
              </a:rPr>
              <a:t>Gendreau</a:t>
            </a:r>
            <a:r>
              <a:rPr lang="en-GB" dirty="0">
                <a:solidFill>
                  <a:srgbClr val="000000"/>
                </a:solidFill>
                <a:latin typeface="Foundry Form Sans Medium"/>
              </a:rPr>
              <a:t>, M. Hyde, G. Kendall, G. Ochoa, E. Özcan, R. Qu, Hyper-heuristics: A Survey of the State of the Art, Journal of the Operational Research Society, 64 (12) , pp. 1695-1724, 2013. </a:t>
            </a:r>
            <a:r>
              <a:rPr lang="en-GB" dirty="0"/>
              <a:t> [</a:t>
            </a:r>
            <a:r>
              <a:rPr lang="en-GB" dirty="0">
                <a:hlinkClick r:id="rId1"/>
              </a:rPr>
              <a:t>PDF</a:t>
            </a:r>
            <a:r>
              <a:rPr lang="en-GB" dirty="0"/>
              <a:t>]</a:t>
            </a:r>
            <a:endParaRPr lang="en-GB" dirty="0"/>
          </a:p>
        </p:txBody>
      </p:sp>
      <p:pic>
        <p:nvPicPr>
          <p:cNvPr id="2" name="图片 1" descr="截屏2025-05-08 16.43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6092825"/>
            <a:ext cx="75438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406591" y="1345417"/>
            <a:ext cx="4183385" cy="4814540"/>
          </a:xfrm>
        </p:spPr>
        <p:txBody>
          <a:bodyPr/>
          <a:lstStyle/>
          <a:p>
            <a:r>
              <a:rPr lang="en-US" dirty="0" err="1"/>
              <a:t>Metaheuristics</a:t>
            </a:r>
            <a:endParaRPr lang="en-US" dirty="0"/>
          </a:p>
          <a:p>
            <a:pPr lvl="1"/>
            <a:r>
              <a:rPr lang="en-US" dirty="0"/>
              <a:t>Operate on the solution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Hyper-heuristics</a:t>
            </a:r>
            <a:endParaRPr lang="en-US" dirty="0"/>
          </a:p>
          <a:p>
            <a:pPr lvl="1"/>
            <a:r>
              <a:rPr lang="en-US" dirty="0"/>
              <a:t>Operate on the heuristic space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Hyper-heuristics vs. </a:t>
            </a:r>
            <a:r>
              <a:rPr lang="en-US" dirty="0" err="1"/>
              <a:t>Metaheuristics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Different Search Spaces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55576" y="2780928"/>
            <a:ext cx="3096344" cy="2808312"/>
            <a:chOff x="755576" y="2780928"/>
            <a:chExt cx="3096344" cy="2808312"/>
          </a:xfrm>
        </p:grpSpPr>
        <p:sp>
          <p:nvSpPr>
            <p:cNvPr id="7" name="Oval 6"/>
            <p:cNvSpPr/>
            <p:nvPr/>
          </p:nvSpPr>
          <p:spPr>
            <a:xfrm>
              <a:off x="755576" y="2780928"/>
              <a:ext cx="3096344" cy="2808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Solution Space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619672" y="450912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2627784" y="342900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907704" y="378904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71600" y="3645024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11760" y="436510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43608" y="39330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35696" y="4149080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67744" y="400506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87824" y="371703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555776" y="39330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11760" y="4869160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699792" y="436510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331640" y="422108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835696" y="479715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407707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/>
            <p:cNvCxnSpPr>
              <a:endCxn id="10" idx="1"/>
            </p:cNvCxnSpPr>
            <p:nvPr/>
          </p:nvCxnSpPr>
          <p:spPr>
            <a:xfrm>
              <a:off x="1187624" y="4005064"/>
              <a:ext cx="669163" cy="16510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8" idx="1"/>
            </p:cNvCxnSpPr>
            <p:nvPr/>
          </p:nvCxnSpPr>
          <p:spPr>
            <a:xfrm>
              <a:off x="1979712" y="4221088"/>
              <a:ext cx="453139" cy="16510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4" idx="7"/>
            </p:cNvCxnSpPr>
            <p:nvPr/>
          </p:nvCxnSpPr>
          <p:spPr>
            <a:xfrm>
              <a:off x="2483768" y="4437112"/>
              <a:ext cx="50917" cy="453139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04048" y="2636912"/>
            <a:ext cx="2880320" cy="3456384"/>
            <a:chOff x="5004048" y="2636912"/>
            <a:chExt cx="2880320" cy="3456384"/>
          </a:xfrm>
        </p:grpSpPr>
        <p:sp>
          <p:nvSpPr>
            <p:cNvPr id="19" name="Oval 18"/>
            <p:cNvSpPr/>
            <p:nvPr/>
          </p:nvSpPr>
          <p:spPr>
            <a:xfrm>
              <a:off x="5004048" y="4509120"/>
              <a:ext cx="2880320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Solution Space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94826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660232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796136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092280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2818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28184" y="57332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652120" y="537321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04048" y="2636912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Heuristic Space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7-Point Star 33"/>
            <p:cNvSpPr/>
            <p:nvPr/>
          </p:nvSpPr>
          <p:spPr>
            <a:xfrm>
              <a:off x="5508104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6084168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6804248" y="335699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7-Point Star 36"/>
            <p:cNvSpPr/>
            <p:nvPr/>
          </p:nvSpPr>
          <p:spPr>
            <a:xfrm>
              <a:off x="6012160" y="378904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endCxn id="37" idx="5"/>
            </p:cNvCxnSpPr>
            <p:nvPr/>
          </p:nvCxnSpPr>
          <p:spPr>
            <a:xfrm>
              <a:off x="5652120" y="364502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7" idx="2"/>
              <a:endCxn id="26" idx="0"/>
            </p:cNvCxnSpPr>
            <p:nvPr/>
          </p:nvCxnSpPr>
          <p:spPr>
            <a:xfrm flipH="1">
              <a:off x="6300192" y="414908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0" idx="0"/>
            </p:cNvCxnSpPr>
            <p:nvPr/>
          </p:nvCxnSpPr>
          <p:spPr>
            <a:xfrm>
              <a:off x="7020272" y="371703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36" idx="3"/>
            </p:cNvCxnSpPr>
            <p:nvPr/>
          </p:nvCxnSpPr>
          <p:spPr>
            <a:xfrm flipV="1">
              <a:off x="6372200" y="371703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29" idx="0"/>
            </p:cNvCxnSpPr>
            <p:nvPr/>
          </p:nvCxnSpPr>
          <p:spPr>
            <a:xfrm>
              <a:off x="5676252" y="364502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 descr="截屏2025-05-08 16.45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6165215"/>
            <a:ext cx="74041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>
                <a:latin typeface="Gamond"/>
                <a:cs typeface="Gamond"/>
              </a:rPr>
              <a:t>Heuristic search space is a more general search problem</a:t>
            </a:r>
            <a:endParaRPr lang="en-US" dirty="0">
              <a:latin typeface="Gamond"/>
              <a:cs typeface="Gamond"/>
            </a:endParaRPr>
          </a:p>
          <a:p>
            <a:r>
              <a:rPr lang="en-US" dirty="0">
                <a:latin typeface="Gamond"/>
                <a:cs typeface="Gamond"/>
              </a:rPr>
              <a:t>The </a:t>
            </a:r>
            <a:r>
              <a:rPr lang="en-US" altLang="zh-CN" dirty="0">
                <a:latin typeface="Gamond"/>
                <a:cs typeface="Gamond"/>
              </a:rPr>
              <a:t># of heuristics is often small (&lt;10)</a:t>
            </a:r>
            <a:endParaRPr lang="en-US" altLang="zh-CN" dirty="0">
              <a:latin typeface="Gamond"/>
              <a:cs typeface="Gamond"/>
            </a:endParaRPr>
          </a:p>
          <a:p>
            <a:r>
              <a:rPr lang="en-US" dirty="0">
                <a:latin typeface="Gamond"/>
                <a:cs typeface="Gamond"/>
              </a:rPr>
              <a:t>Heuristics can incorporate knowledge  (e.g. rules, correlations).</a:t>
            </a:r>
            <a:endParaRPr lang="en-US" dirty="0">
              <a:latin typeface="Gamond"/>
              <a:cs typeface="Gamond"/>
            </a:endParaRPr>
          </a:p>
          <a:p>
            <a:r>
              <a:rPr lang="en-US" dirty="0">
                <a:latin typeface="Gamond"/>
                <a:cs typeface="Gamond"/>
              </a:rPr>
              <a:t>A domain barrier can be added</a:t>
            </a:r>
            <a:endParaRPr lang="en-US" dirty="0">
              <a:latin typeface="Gamond"/>
              <a:cs typeface="Gamond"/>
            </a:endParaRPr>
          </a:p>
          <a:p>
            <a:pPr lvl="1"/>
            <a:r>
              <a:rPr lang="en-US" dirty="0">
                <a:latin typeface="Gamond"/>
                <a:cs typeface="Gamond"/>
              </a:rPr>
              <a:t>Increased generality</a:t>
            </a:r>
            <a:endParaRPr lang="en-US" dirty="0">
              <a:latin typeface="Gamond"/>
              <a:cs typeface="Gamond"/>
            </a:endParaRPr>
          </a:p>
          <a:p>
            <a:endParaRPr lang="en-US" dirty="0">
              <a:latin typeface="Gamond"/>
              <a:cs typeface="G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Hyper-heuristics?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909067" y="1772816"/>
            <a:ext cx="3310048" cy="3744416"/>
            <a:chOff x="4909067" y="1772816"/>
            <a:chExt cx="3310048" cy="3744416"/>
          </a:xfrm>
        </p:grpSpPr>
        <p:sp>
          <p:nvSpPr>
            <p:cNvPr id="7" name="Oval 6"/>
            <p:cNvSpPr/>
            <p:nvPr/>
          </p:nvSpPr>
          <p:spPr>
            <a:xfrm>
              <a:off x="5076056" y="3933056"/>
              <a:ext cx="2736304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Solution Space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48264" y="472514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660232" y="494116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796136" y="494116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92280" y="494116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228184" y="472514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228184" y="501317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652120" y="465313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004048" y="1772816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Heuristic Space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7-Point Star 15"/>
            <p:cNvSpPr/>
            <p:nvPr/>
          </p:nvSpPr>
          <p:spPr>
            <a:xfrm>
              <a:off x="5508104" y="256490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7-Point Star 16"/>
            <p:cNvSpPr/>
            <p:nvPr/>
          </p:nvSpPr>
          <p:spPr>
            <a:xfrm>
              <a:off x="6084168" y="256490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7-Point Star 17"/>
            <p:cNvSpPr/>
            <p:nvPr/>
          </p:nvSpPr>
          <p:spPr>
            <a:xfrm>
              <a:off x="6804248" y="263691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7-Point Star 18"/>
            <p:cNvSpPr/>
            <p:nvPr/>
          </p:nvSpPr>
          <p:spPr>
            <a:xfrm>
              <a:off x="6012160" y="306896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9" idx="5"/>
            </p:cNvCxnSpPr>
            <p:nvPr/>
          </p:nvCxnSpPr>
          <p:spPr>
            <a:xfrm>
              <a:off x="5652120" y="292494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2"/>
              <a:endCxn id="12" idx="0"/>
            </p:cNvCxnSpPr>
            <p:nvPr/>
          </p:nvCxnSpPr>
          <p:spPr>
            <a:xfrm flipH="1">
              <a:off x="6300192" y="342900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8" idx="0"/>
            </p:cNvCxnSpPr>
            <p:nvPr/>
          </p:nvCxnSpPr>
          <p:spPr>
            <a:xfrm>
              <a:off x="7020272" y="299695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8" idx="3"/>
            </p:cNvCxnSpPr>
            <p:nvPr/>
          </p:nvCxnSpPr>
          <p:spPr>
            <a:xfrm flipV="1">
              <a:off x="6372200" y="299695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4" idx="0"/>
            </p:cNvCxnSpPr>
            <p:nvPr/>
          </p:nvCxnSpPr>
          <p:spPr>
            <a:xfrm>
              <a:off x="5676252" y="292494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909067" y="3501008"/>
              <a:ext cx="3310048" cy="43204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Domain Barrier / Interface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-629361" y="4989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5076190" y="5445760"/>
            <a:ext cx="3048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1.</a:t>
            </a:r>
            <a:r>
              <a:rPr lang="zh-CN" altLang="en-US">
                <a:highlight>
                  <a:srgbClr val="FFFF00"/>
                </a:highlight>
              </a:rPr>
              <a:t>更高层次的搜索空间：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2.</a:t>
            </a:r>
            <a:r>
              <a:rPr lang="zh-CN" altLang="en-US">
                <a:highlight>
                  <a:srgbClr val="FFFF00"/>
                </a:highlight>
              </a:rPr>
              <a:t>启发式数量较少：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3.</a:t>
            </a:r>
            <a:r>
              <a:rPr lang="zh-CN" altLang="en-US">
                <a:highlight>
                  <a:srgbClr val="FFFF00"/>
                </a:highlight>
              </a:rPr>
              <a:t>知识集成能力：</a:t>
            </a:r>
            <a:r>
              <a:rPr lang="en-US" altLang="zh-CN">
                <a:highlight>
                  <a:srgbClr val="FFFF00"/>
                </a:highlight>
              </a:rPr>
              <a:t>	</a:t>
            </a:r>
            <a:endParaRPr lang="en-US" altLang="zh-CN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4.</a:t>
            </a:r>
            <a:r>
              <a:rPr lang="zh-CN" altLang="en-US">
                <a:highlight>
                  <a:srgbClr val="FFFF00"/>
                </a:highlight>
              </a:rPr>
              <a:t>领域屏障（</a:t>
            </a:r>
            <a:r>
              <a:rPr lang="en-US" altLang="zh-CN">
                <a:highlight>
                  <a:srgbClr val="FFFF00"/>
                </a:highlight>
              </a:rPr>
              <a:t>Domain Barrier</a:t>
            </a:r>
            <a:r>
              <a:rPr lang="zh-CN" altLang="en-US">
                <a:highlight>
                  <a:srgbClr val="FFFF00"/>
                </a:highlight>
              </a:rPr>
              <a:t>）机制：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	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Hyper-heuristics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-1264434" y="3990584"/>
            <a:ext cx="4357718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2144837" y="1679119"/>
            <a:ext cx="442912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GB" sz="1800" b="1" u="sng">
                <a:latin typeface="+mj-lt"/>
              </a:rPr>
              <a:t>Nature of the heuristic search space</a:t>
            </a:r>
            <a:endParaRPr lang="en-GB" sz="1800" b="1" u="sng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024" y="2893557"/>
            <a:ext cx="1428750" cy="2357437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800" b="1" dirty="0">
                <a:solidFill>
                  <a:schemeClr val="tx1"/>
                </a:solidFill>
                <a:latin typeface="+mj-lt"/>
              </a:rPr>
              <a:t>Hyper-heuristics</a:t>
            </a:r>
            <a:endParaRPr lang="en-GB" sz="18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1" name="Group 19"/>
          <p:cNvGrpSpPr/>
          <p:nvPr/>
        </p:nvGrpSpPr>
        <p:grpSpPr bwMode="auto">
          <a:xfrm>
            <a:off x="1573166" y="2179182"/>
            <a:ext cx="5496704" cy="4000500"/>
            <a:chOff x="3214517" y="2500313"/>
            <a:chExt cx="5496704" cy="4000500"/>
          </a:xfrm>
        </p:grpSpPr>
        <p:grpSp>
          <p:nvGrpSpPr>
            <p:cNvPr id="12" name="Group 19"/>
            <p:cNvGrpSpPr/>
            <p:nvPr/>
          </p:nvGrpSpPr>
          <p:grpSpPr bwMode="auto">
            <a:xfrm>
              <a:off x="3286125" y="2500313"/>
              <a:ext cx="5425096" cy="4000500"/>
              <a:chOff x="3286125" y="2500313"/>
              <a:chExt cx="5425096" cy="40005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286125" y="4500563"/>
                <a:ext cx="3000375" cy="200025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Heuristic generation</a:t>
                </a: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286500" y="2500313"/>
                <a:ext cx="2419350" cy="9906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constructive heuristics</a:t>
                </a:r>
                <a:endParaRPr lang="en-GB" sz="1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291871" y="3484563"/>
                <a:ext cx="2419350" cy="10160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perturbative heuristics</a:t>
                </a:r>
                <a:endParaRPr lang="en-GB" sz="1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289675" y="4500563"/>
                <a:ext cx="2419350" cy="9906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constructive heuristics</a:t>
                </a:r>
                <a:endParaRPr lang="en-GB" sz="1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286500" y="5484813"/>
                <a:ext cx="2419350" cy="10160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perturbative heuristics</a:t>
                </a:r>
                <a:endParaRPr lang="en-GB" sz="1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86125" y="2500313"/>
                <a:ext cx="3000375" cy="200025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Heuristic selection</a:t>
                </a: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396187" y="3286125"/>
              <a:ext cx="281359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800" b="1" dirty="0">
                  <a:latin typeface="+mj-lt"/>
                </a:rPr>
                <a:t>Methodologies to select</a:t>
              </a:r>
              <a:endParaRPr lang="en-GB" sz="1800" b="1" dirty="0">
                <a:latin typeface="+mj-lt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214517" y="5286375"/>
              <a:ext cx="312136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800" b="1" dirty="0">
                  <a:latin typeface="+mj-lt"/>
                </a:rPr>
                <a:t>Methodologies to generate</a:t>
              </a:r>
              <a:endParaRPr lang="en-GB" sz="1800" b="1" dirty="0"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272808" y="2832611"/>
            <a:ext cx="169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Fixed heuristics (mostly human designed)</a:t>
            </a:r>
            <a:endParaRPr lang="en-GB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7236296" y="4437112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Automatically generated heuristics from components</a:t>
            </a:r>
            <a:endParaRPr lang="en-GB" sz="1800" dirty="0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056784" y="4187989"/>
            <a:ext cx="1979712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360040" y="98072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</a:rPr>
              <a:t>E. K. Burke, M. Hyde, G. Kendall, G. Ochoa, E. </a:t>
            </a:r>
            <a:r>
              <a:rPr lang="en-GB" sz="1200" dirty="0" err="1">
                <a:solidFill>
                  <a:srgbClr val="002060"/>
                </a:solidFill>
              </a:rPr>
              <a:t>Özcan</a:t>
            </a:r>
            <a:r>
              <a:rPr lang="en-GB" sz="1200" dirty="0">
                <a:solidFill>
                  <a:srgbClr val="002060"/>
                </a:solidFill>
              </a:rPr>
              <a:t>, and J. Woodward (2010). A Classification of Hyper-heuristic Approaches. In </a:t>
            </a:r>
            <a:r>
              <a:rPr lang="en-GB" sz="1200" dirty="0" err="1">
                <a:solidFill>
                  <a:srgbClr val="002060"/>
                </a:solidFill>
              </a:rPr>
              <a:t>Gendreau</a:t>
            </a:r>
            <a:r>
              <a:rPr lang="en-GB" sz="1200" dirty="0">
                <a:solidFill>
                  <a:srgbClr val="002060"/>
                </a:solidFill>
              </a:rPr>
              <a:t>, Michel and </a:t>
            </a:r>
            <a:r>
              <a:rPr lang="en-GB" sz="1200" dirty="0" err="1">
                <a:solidFill>
                  <a:srgbClr val="002060"/>
                </a:solidFill>
              </a:rPr>
              <a:t>Potvin</a:t>
            </a:r>
            <a:r>
              <a:rPr lang="en-GB" sz="1200" dirty="0">
                <a:solidFill>
                  <a:srgbClr val="002060"/>
                </a:solidFill>
              </a:rPr>
              <a:t>, Jean-Yves (eds.), Handbook of </a:t>
            </a:r>
            <a:r>
              <a:rPr lang="en-GB" sz="1200" dirty="0" err="1">
                <a:solidFill>
                  <a:srgbClr val="002060"/>
                </a:solidFill>
              </a:rPr>
              <a:t>Metaheuristics</a:t>
            </a:r>
            <a:r>
              <a:rPr lang="en-GB" sz="1200" dirty="0">
                <a:solidFill>
                  <a:srgbClr val="002060"/>
                </a:solidFill>
              </a:rPr>
              <a:t>, International Series in Operations Research &amp; Management Science, Volume 146, pp. 449-468. Springer.</a:t>
            </a:r>
            <a:endParaRPr lang="en-GB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7565616" y="1402077"/>
            <a:ext cx="1413794" cy="1347822"/>
            <a:chOff x="5004048" y="2636912"/>
            <a:chExt cx="2880320" cy="3456384"/>
          </a:xfrm>
        </p:grpSpPr>
        <p:sp>
          <p:nvSpPr>
            <p:cNvPr id="26" name="Oval 25"/>
            <p:cNvSpPr/>
            <p:nvPr/>
          </p:nvSpPr>
          <p:spPr>
            <a:xfrm>
              <a:off x="5004048" y="4509120"/>
              <a:ext cx="2880320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Solution Space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94826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660232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796136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092280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2818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228184" y="57332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2120" y="537321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04048" y="2636912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Heuristic Space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5508104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6084168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7-Point Star 36"/>
            <p:cNvSpPr/>
            <p:nvPr/>
          </p:nvSpPr>
          <p:spPr>
            <a:xfrm>
              <a:off x="6804248" y="335699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7-Point Star 37"/>
            <p:cNvSpPr/>
            <p:nvPr/>
          </p:nvSpPr>
          <p:spPr>
            <a:xfrm>
              <a:off x="6012160" y="378904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endCxn id="38" idx="5"/>
            </p:cNvCxnSpPr>
            <p:nvPr/>
          </p:nvCxnSpPr>
          <p:spPr>
            <a:xfrm>
              <a:off x="5652120" y="364502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  <a:endCxn id="31" idx="0"/>
            </p:cNvCxnSpPr>
            <p:nvPr/>
          </p:nvCxnSpPr>
          <p:spPr>
            <a:xfrm flipH="1">
              <a:off x="6300192" y="414908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27" idx="0"/>
            </p:cNvCxnSpPr>
            <p:nvPr/>
          </p:nvCxnSpPr>
          <p:spPr>
            <a:xfrm>
              <a:off x="7020272" y="371703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37" idx="3"/>
            </p:cNvCxnSpPr>
            <p:nvPr/>
          </p:nvCxnSpPr>
          <p:spPr>
            <a:xfrm flipV="1">
              <a:off x="6372200" y="371703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33" idx="0"/>
            </p:cNvCxnSpPr>
            <p:nvPr/>
          </p:nvCxnSpPr>
          <p:spPr>
            <a:xfrm>
              <a:off x="5676252" y="364502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Hyper-heuristics</a:t>
            </a:r>
            <a:endParaRPr lang="en-US" dirty="0"/>
          </a:p>
        </p:txBody>
      </p:sp>
      <p:sp>
        <p:nvSpPr>
          <p:cNvPr id="6" name="Content Placeholder 23"/>
          <p:cNvSpPr>
            <a:spLocks noGrp="1"/>
          </p:cNvSpPr>
          <p:nvPr>
            <p:ph idx="1"/>
          </p:nvPr>
        </p:nvSpPr>
        <p:spPr>
          <a:xfrm>
            <a:off x="3553544" y="1196752"/>
            <a:ext cx="5482952" cy="4411662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Gamond"/>
                <a:cs typeface="Gamond"/>
              </a:rPr>
              <a:t>Online learning</a:t>
            </a:r>
            <a:endParaRPr lang="en-GB" sz="2800" dirty="0">
              <a:latin typeface="Gamond"/>
              <a:cs typeface="Gamond"/>
            </a:endParaRPr>
          </a:p>
          <a:p>
            <a:r>
              <a:rPr lang="en-GB" sz="2800" dirty="0">
                <a:latin typeface="Gamond"/>
                <a:cs typeface="Gamond"/>
              </a:rPr>
              <a:t>while solving a problem instance (adapt)</a:t>
            </a:r>
            <a:endParaRPr lang="en-GB" sz="2800" dirty="0">
              <a:latin typeface="Gamond"/>
              <a:cs typeface="Gamond"/>
            </a:endParaRPr>
          </a:p>
          <a:p>
            <a:pPr lvl="1"/>
            <a:r>
              <a:rPr lang="en-GB" sz="2400" dirty="0">
                <a:latin typeface="Gamond"/>
                <a:cs typeface="Gamond"/>
              </a:rPr>
              <a:t>Examples: reinforcement learning, meta-heuristics</a:t>
            </a:r>
            <a:endParaRPr lang="en-GB" sz="2400" dirty="0">
              <a:latin typeface="Gamond"/>
              <a:cs typeface="Gamond"/>
            </a:endParaRPr>
          </a:p>
          <a:p>
            <a:pPr>
              <a:buNone/>
            </a:pPr>
            <a:r>
              <a:rPr lang="en-GB" sz="2800" dirty="0">
                <a:latin typeface="Gamond"/>
                <a:cs typeface="Gamond"/>
              </a:rPr>
              <a:t>Offline learning</a:t>
            </a:r>
            <a:endParaRPr lang="en-GB" sz="2800" dirty="0">
              <a:latin typeface="Gamond"/>
              <a:cs typeface="Gamond"/>
            </a:endParaRPr>
          </a:p>
          <a:p>
            <a:r>
              <a:rPr lang="en-GB" sz="2800" dirty="0">
                <a:latin typeface="Gamond"/>
                <a:cs typeface="Gamond"/>
              </a:rPr>
              <a:t>from a set of training instances (generalise)</a:t>
            </a:r>
            <a:endParaRPr lang="en-GB" sz="2800" dirty="0">
              <a:latin typeface="Gamond"/>
              <a:cs typeface="Gamond"/>
            </a:endParaRPr>
          </a:p>
          <a:p>
            <a:pPr lvl="1"/>
            <a:r>
              <a:rPr lang="en-GB" sz="2400" dirty="0">
                <a:latin typeface="Gamond"/>
                <a:cs typeface="Gamond"/>
              </a:rPr>
              <a:t>Examples: classifier systems, case-based, GP</a:t>
            </a:r>
            <a:r>
              <a:rPr lang="zh-CN" altLang="en-US" sz="2400" dirty="0">
                <a:latin typeface="Gamond"/>
                <a:cs typeface="Gamond"/>
              </a:rPr>
              <a:t>， </a:t>
            </a:r>
            <a:r>
              <a:rPr lang="en-US" altLang="zh-CN" sz="2400" dirty="0">
                <a:latin typeface="Gamond"/>
                <a:cs typeface="Gamond"/>
              </a:rPr>
              <a:t>RL</a:t>
            </a:r>
            <a:endParaRPr lang="en-GB" sz="2400" dirty="0">
              <a:latin typeface="Gamond"/>
              <a:cs typeface="Gamond"/>
            </a:endParaRPr>
          </a:p>
          <a:p>
            <a:endParaRPr lang="en-GB" sz="2800" dirty="0">
              <a:latin typeface="Gamond"/>
              <a:cs typeface="Gamon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188" y="2259782"/>
            <a:ext cx="1500187" cy="990600"/>
          </a:xfrm>
          <a:prstGeom prst="rect">
            <a:avLst/>
          </a:prstGeom>
          <a:solidFill>
            <a:srgbClr val="EAE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Online learning</a:t>
            </a:r>
            <a:endParaRPr lang="en-GB" sz="1800" b="1" dirty="0">
              <a:solidFill>
                <a:schemeClr val="tx1"/>
              </a:solidFill>
              <a:latin typeface="Gamond"/>
              <a:cs typeface="G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188" y="3247207"/>
            <a:ext cx="1500187" cy="990600"/>
          </a:xfrm>
          <a:prstGeom prst="rect">
            <a:avLst/>
          </a:prstGeom>
          <a:solidFill>
            <a:srgbClr val="EAE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Offline learning</a:t>
            </a:r>
            <a:endParaRPr lang="en-GB" sz="1800" b="1" dirty="0">
              <a:solidFill>
                <a:schemeClr val="tx1"/>
              </a:solidFill>
              <a:latin typeface="Gamond"/>
              <a:cs typeface="Gamon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188" y="4237807"/>
            <a:ext cx="1500187" cy="990600"/>
          </a:xfrm>
          <a:prstGeom prst="rect">
            <a:avLst/>
          </a:prstGeom>
          <a:solidFill>
            <a:srgbClr val="EAE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No- learning</a:t>
            </a:r>
            <a:endParaRPr lang="en-GB" sz="1800" b="1" dirty="0">
              <a:solidFill>
                <a:schemeClr val="tx1"/>
              </a:solidFill>
              <a:latin typeface="Gamond"/>
              <a:cs typeface="Gamond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57375" y="2513782"/>
            <a:ext cx="1428750" cy="2357437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Hyper-heuristics</a:t>
            </a:r>
            <a:endParaRPr lang="en-GB" sz="1800" b="1" dirty="0">
              <a:solidFill>
                <a:schemeClr val="tx1"/>
              </a:solidFill>
              <a:latin typeface="Gamond"/>
              <a:cs typeface="Gamond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441325" y="1299344"/>
            <a:ext cx="150018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GB" sz="1800" b="1" u="sng" dirty="0">
                <a:latin typeface="Gamond"/>
                <a:cs typeface="Gamond"/>
              </a:rPr>
              <a:t>Feedback</a:t>
            </a:r>
            <a:endParaRPr lang="en-GB" sz="1800" b="1" u="sng" dirty="0">
              <a:latin typeface="Gamond"/>
              <a:cs typeface="Gamond"/>
            </a:endParaRPr>
          </a:p>
        </p:txBody>
      </p:sp>
      <p:pic>
        <p:nvPicPr>
          <p:cNvPr id="2" name="图片 1" descr="截屏2025-05-08 16.56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5949315"/>
            <a:ext cx="5537200" cy="2590800"/>
          </a:xfrm>
          <a:prstGeom prst="rect">
            <a:avLst/>
          </a:prstGeom>
        </p:spPr>
      </p:pic>
      <p:pic>
        <p:nvPicPr>
          <p:cNvPr id="3" name="图片 2" descr="截屏2025-05-08 16.56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8531225"/>
            <a:ext cx="5105400" cy="3314700"/>
          </a:xfrm>
          <a:prstGeom prst="rect">
            <a:avLst/>
          </a:prstGeom>
        </p:spPr>
      </p:pic>
      <p:pic>
        <p:nvPicPr>
          <p:cNvPr id="8" name="图片 7" descr="截屏2025-05-08 16.56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11782425"/>
            <a:ext cx="5143500" cy="123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Hyper-heuristic Framework</a:t>
            </a:r>
            <a:endParaRPr lang="en-US" dirty="0"/>
          </a:p>
        </p:txBody>
      </p:sp>
      <p:sp>
        <p:nvSpPr>
          <p:cNvPr id="9" name="Date Placeholder 3"/>
          <p:cNvSpPr txBox="1"/>
          <p:nvPr/>
        </p:nvSpPr>
        <p:spPr>
          <a:xfrm>
            <a:off x="457200" y="6049045"/>
            <a:ext cx="1593850" cy="476250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2-February-07</a:t>
            </a:r>
            <a:endParaRPr 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914775" y="2331120"/>
            <a:ext cx="1368425" cy="547688"/>
          </a:xfrm>
          <a:prstGeom prst="rect">
            <a:avLst/>
          </a:prstGeom>
          <a:noFill/>
          <a:ln>
            <a:noFill/>
          </a:ln>
        </p:spPr>
        <p:txBody>
          <a:bodyPr lIns="18000" tIns="18000" rIns="18000" bIns="1800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US" altLang="zh-CN" sz="2000" b="1">
                <a:latin typeface="Times" charset="0"/>
                <a:ea typeface="宋体" charset="0"/>
                <a:cs typeface="宋体" charset="0"/>
              </a:rPr>
              <a:t>SA Criterion</a:t>
            </a:r>
            <a:endParaRPr lang="en-GB" altLang="zh-CN" sz="2000" b="1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13" name="AutoShape 6"/>
          <p:cNvSpPr>
            <a:spLocks noChangeAspect="1" noChangeArrowheads="1"/>
          </p:cNvSpPr>
          <p:nvPr/>
        </p:nvSpPr>
        <p:spPr bwMode="auto">
          <a:xfrm>
            <a:off x="539750" y="953170"/>
            <a:ext cx="5108575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42925" y="4556795"/>
            <a:ext cx="5108575" cy="371475"/>
          </a:xfrm>
          <a:prstGeom prst="rect">
            <a:avLst/>
          </a:prstGeom>
          <a:solidFill>
            <a:srgbClr val="F9A191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algn="ctr"/>
            <a:r>
              <a:rPr lang="en-GB" altLang="zh-CN" b="1" dirty="0">
                <a:ea typeface="宋体" charset="0"/>
                <a:cs typeface="宋体" charset="0"/>
              </a:rPr>
              <a:t>Domain Barrier</a:t>
            </a:r>
            <a:endParaRPr lang="en-GB" altLang="zh-CN" b="1" dirty="0">
              <a:ea typeface="宋体" charset="0"/>
              <a:cs typeface="宋体" charset="0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304925" y="4283745"/>
            <a:ext cx="0" cy="8207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</a:ln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4589463" y="4283745"/>
            <a:ext cx="0" cy="8207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</a:ln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630238" y="2420020"/>
            <a:ext cx="2428875" cy="649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</a:ln>
        </p:spPr>
        <p:txBody>
          <a:bodyPr lIns="36000" tIns="46800" rIns="36000" bIns="4680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GB" altLang="zh-CN" b="1" dirty="0">
                <a:ea typeface="宋体" charset="0"/>
                <a:cs typeface="宋体" charset="0"/>
              </a:rPr>
              <a:t>Heuristic Selection</a:t>
            </a:r>
            <a:endParaRPr lang="en-GB" altLang="zh-CN" b="1" dirty="0">
              <a:ea typeface="宋体" charset="0"/>
              <a:cs typeface="宋体" charset="0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452563" y="3039145"/>
            <a:ext cx="3100387" cy="639763"/>
          </a:xfrm>
          <a:custGeom>
            <a:avLst/>
            <a:gdLst>
              <a:gd name="T0" fmla="*/ 4080 w 4080"/>
              <a:gd name="T1" fmla="*/ 180 h 840"/>
              <a:gd name="T2" fmla="*/ 2880 w 4080"/>
              <a:gd name="T3" fmla="*/ 720 h 840"/>
              <a:gd name="T4" fmla="*/ 1320 w 4080"/>
              <a:gd name="T5" fmla="*/ 720 h 840"/>
              <a:gd name="T6" fmla="*/ 0 w 4080"/>
              <a:gd name="T7" fmla="*/ 0 h 840"/>
              <a:gd name="T8" fmla="*/ 0 60000 65536"/>
              <a:gd name="T9" fmla="*/ 0 60000 65536"/>
              <a:gd name="T10" fmla="*/ 0 60000 65536"/>
              <a:gd name="T11" fmla="*/ 0 60000 65536"/>
              <a:gd name="T12" fmla="*/ 0 w 4080"/>
              <a:gd name="T13" fmla="*/ 0 h 840"/>
              <a:gd name="T14" fmla="*/ 4080 w 4080"/>
              <a:gd name="T15" fmla="*/ 840 h 8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0" h="840">
                <a:moveTo>
                  <a:pt x="4080" y="180"/>
                </a:moveTo>
                <a:cubicBezTo>
                  <a:pt x="3710" y="405"/>
                  <a:pt x="3340" y="630"/>
                  <a:pt x="2880" y="720"/>
                </a:cubicBezTo>
                <a:cubicBezTo>
                  <a:pt x="2420" y="810"/>
                  <a:pt x="1800" y="840"/>
                  <a:pt x="1320" y="720"/>
                </a:cubicBezTo>
                <a:cubicBezTo>
                  <a:pt x="840" y="600"/>
                  <a:pt x="420" y="300"/>
                  <a:pt x="0" y="0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39552" y="908720"/>
            <a:ext cx="5112567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US" altLang="zh-CN" sz="2800" b="1" dirty="0">
                <a:ea typeface="宋体" charset="0"/>
                <a:cs typeface="宋体" charset="0"/>
              </a:rPr>
              <a:t>Hyper-heuristic</a:t>
            </a:r>
            <a:endParaRPr lang="en-GB" altLang="zh-CN" sz="2800" dirty="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1331913" y="3039145"/>
            <a:ext cx="0" cy="822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</a:ln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 flipV="1">
            <a:off x="4625975" y="3131220"/>
            <a:ext cx="17463" cy="8016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484438" y="3358233"/>
            <a:ext cx="1150937" cy="35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46800" rIns="0" bIns="3600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US" altLang="zh-CN" b="1">
                <a:ea typeface="宋体" charset="0"/>
                <a:cs typeface="宋体" charset="0"/>
              </a:rPr>
              <a:t>Feedback</a:t>
            </a:r>
            <a:endParaRPr lang="en-GB" altLang="zh-CN" b="1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539750" y="908720"/>
            <a:ext cx="5108575" cy="3557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lIns="36000" tIns="36000" rIns="36000" bIns="36000"/>
          <a:lstStyle/>
          <a:p>
            <a:endParaRPr lang="zh-CN" altLang="en-US"/>
          </a:p>
        </p:txBody>
      </p:sp>
      <p:sp>
        <p:nvSpPr>
          <p:cNvPr id="25" name="Rectangle 41"/>
          <p:cNvSpPr>
            <a:spLocks noChangeArrowheads="1"/>
          </p:cNvSpPr>
          <p:nvPr/>
        </p:nvSpPr>
        <p:spPr bwMode="auto">
          <a:xfrm>
            <a:off x="560388" y="5020345"/>
            <a:ext cx="5091112" cy="1504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lIns="36000" tIns="36000" rIns="36000" bIns="36000"/>
          <a:lstStyle/>
          <a:p>
            <a:endParaRPr lang="zh-CN" altLang="en-US"/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6084888" y="2315245"/>
            <a:ext cx="2808287" cy="329247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marL="186055" indent="-186055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eaLnBrk="1" hangingPunct="1"/>
            <a:r>
              <a:rPr lang="en-US" altLang="zh-CN" sz="2000" b="1">
                <a:ea typeface="宋体" charset="0"/>
                <a:cs typeface="宋体" charset="0"/>
              </a:rPr>
              <a:t>For example</a:t>
            </a:r>
            <a:r>
              <a:rPr lang="en-US" altLang="zh-CN" sz="2000">
                <a:ea typeface="宋体" charset="0"/>
                <a:cs typeface="宋体" charset="0"/>
              </a:rPr>
              <a:t>:</a:t>
            </a:r>
            <a:endParaRPr lang="en-US" altLang="zh-CN" sz="2000">
              <a:ea typeface="宋体" charset="0"/>
              <a:cs typeface="宋体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No. of heuristics </a:t>
            </a:r>
            <a:endParaRPr lang="en-US" altLang="zh-CN" sz="2100">
              <a:ea typeface="宋体" charset="0"/>
              <a:cs typeface="宋体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The changes in evaluation function </a:t>
            </a:r>
            <a:endParaRPr lang="en-US" altLang="zh-CN" sz="2100">
              <a:ea typeface="宋体" charset="0"/>
              <a:cs typeface="宋体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A new solution or not </a:t>
            </a:r>
            <a:endParaRPr lang="en-US" altLang="zh-CN" sz="2100">
              <a:ea typeface="宋体" charset="0"/>
              <a:cs typeface="宋体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The distance between two solutions </a:t>
            </a:r>
            <a:endParaRPr lang="en-US" altLang="zh-CN" sz="2100">
              <a:ea typeface="宋体" charset="0"/>
              <a:cs typeface="宋体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Whether it gets stuck or not </a:t>
            </a:r>
            <a:endParaRPr lang="en-US" altLang="zh-CN" sz="2100">
              <a:ea typeface="宋体" charset="0"/>
              <a:cs typeface="宋体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Others…</a:t>
            </a:r>
            <a:endParaRPr lang="en-GB" altLang="zh-CN" sz="2100">
              <a:ea typeface="宋体" charset="0"/>
              <a:cs typeface="宋体" charset="0"/>
            </a:endParaRPr>
          </a:p>
        </p:txBody>
      </p:sp>
      <p:sp>
        <p:nvSpPr>
          <p:cNvPr id="27" name="AutoShape 44"/>
          <p:cNvSpPr>
            <a:spLocks noChangeArrowheads="1"/>
          </p:cNvSpPr>
          <p:nvPr/>
        </p:nvSpPr>
        <p:spPr bwMode="auto">
          <a:xfrm>
            <a:off x="5508625" y="3932908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74700" y="5156870"/>
            <a:ext cx="1997075" cy="360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r>
              <a:rPr lang="en-US" altLang="zh-CN" sz="1400" b="1">
                <a:latin typeface="Times" charset="0"/>
                <a:ea typeface="宋体" charset="0"/>
                <a:cs typeface="宋体" charset="0"/>
              </a:rPr>
              <a:t>Heuristic Repository</a:t>
            </a:r>
            <a:endParaRPr lang="en-GB" altLang="zh-CN" sz="1400" b="1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1779588" y="6164933"/>
            <a:ext cx="2371725" cy="27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36000" tIns="0" rIns="36000" bIns="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US" altLang="zh-CN" sz="2000" b="1">
                <a:ea typeface="宋体" charset="0"/>
                <a:cs typeface="宋体" charset="0"/>
              </a:rPr>
              <a:t>Problem Domain</a:t>
            </a:r>
            <a:endParaRPr lang="en-GB" altLang="zh-CN" sz="20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 rot="10800000">
            <a:off x="3203575" y="5104483"/>
            <a:ext cx="2376488" cy="989012"/>
          </a:xfrm>
          <a:prstGeom prst="flowChartManualInpu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</a:ln>
        </p:spPr>
        <p:txBody>
          <a:bodyPr lIns="36000" tIns="36000" rIns="36000" bIns="36000"/>
          <a:lstStyle/>
          <a:p>
            <a:endParaRPr lang="zh-CN" altLang="en-US"/>
          </a:p>
        </p:txBody>
      </p:sp>
      <p:sp>
        <p:nvSpPr>
          <p:cNvPr id="31" name="Oval 27"/>
          <p:cNvSpPr>
            <a:spLocks noChangeArrowheads="1"/>
          </p:cNvSpPr>
          <p:nvPr/>
        </p:nvSpPr>
        <p:spPr bwMode="auto">
          <a:xfrm>
            <a:off x="684213" y="5429920"/>
            <a:ext cx="1277937" cy="8223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lIns="36000" tIns="36000" rIns="36000" bIns="36000"/>
          <a:lstStyle/>
          <a:p>
            <a:endParaRPr lang="zh-CN" altLang="en-US"/>
          </a:p>
        </p:txBody>
      </p:sp>
      <p:grpSp>
        <p:nvGrpSpPr>
          <p:cNvPr id="32" name="Group 28"/>
          <p:cNvGrpSpPr/>
          <p:nvPr/>
        </p:nvGrpSpPr>
        <p:grpSpPr bwMode="auto">
          <a:xfrm>
            <a:off x="866775" y="5566445"/>
            <a:ext cx="273050" cy="274638"/>
            <a:chOff x="2681" y="8156"/>
            <a:chExt cx="360" cy="360"/>
          </a:xfrm>
        </p:grpSpPr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H</a:t>
              </a:r>
              <a:r>
                <a:rPr lang="en-US" altLang="zh-CN" sz="1000" baseline="-25000">
                  <a:latin typeface="Times" charset="0"/>
                  <a:ea typeface="宋体" charset="0"/>
                  <a:cs typeface="宋体" charset="0"/>
                </a:rPr>
                <a:t>1</a:t>
              </a:r>
              <a:endParaRPr lang="en-GB" altLang="zh-CN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35" name="Group 31"/>
          <p:cNvGrpSpPr/>
          <p:nvPr/>
        </p:nvGrpSpPr>
        <p:grpSpPr bwMode="auto">
          <a:xfrm>
            <a:off x="1049338" y="5841083"/>
            <a:ext cx="273050" cy="273050"/>
            <a:chOff x="2681" y="8156"/>
            <a:chExt cx="360" cy="360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H</a:t>
              </a:r>
              <a:r>
                <a:rPr lang="en-US" altLang="zh-CN" sz="1000" baseline="-25000">
                  <a:latin typeface="Times" charset="0"/>
                  <a:ea typeface="宋体" charset="0"/>
                  <a:cs typeface="宋体" charset="0"/>
                </a:rPr>
                <a:t>2</a:t>
              </a:r>
              <a:endParaRPr lang="en-GB" altLang="zh-CN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38" name="Group 34"/>
          <p:cNvGrpSpPr/>
          <p:nvPr/>
        </p:nvGrpSpPr>
        <p:grpSpPr bwMode="auto">
          <a:xfrm>
            <a:off x="1504950" y="5566445"/>
            <a:ext cx="274638" cy="274638"/>
            <a:chOff x="2681" y="8156"/>
            <a:chExt cx="360" cy="360"/>
          </a:xfrm>
        </p:grpSpPr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H</a:t>
              </a:r>
              <a:r>
                <a:rPr lang="en-US" altLang="zh-CN" sz="1000" i="1" baseline="-25000">
                  <a:latin typeface="Times" charset="0"/>
                  <a:ea typeface="宋体" charset="0"/>
                  <a:cs typeface="宋体" charset="0"/>
                </a:rPr>
                <a:t>n</a:t>
              </a:r>
              <a:endParaRPr lang="en-GB" altLang="zh-CN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41" name="Group 37"/>
          <p:cNvGrpSpPr/>
          <p:nvPr/>
        </p:nvGrpSpPr>
        <p:grpSpPr bwMode="auto">
          <a:xfrm>
            <a:off x="1414463" y="5841083"/>
            <a:ext cx="273050" cy="273050"/>
            <a:chOff x="2681" y="8156"/>
            <a:chExt cx="360" cy="360"/>
          </a:xfrm>
        </p:grpSpPr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…</a:t>
              </a:r>
              <a:endParaRPr lang="en-GB" altLang="zh-CN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48038" y="5085433"/>
            <a:ext cx="2160587" cy="936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92075" indent="-92075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Problem representation</a:t>
            </a:r>
            <a:endParaRPr lang="en-US" altLang="zh-CN" sz="1400" b="1">
              <a:ea typeface="宋体" charset="0"/>
              <a:cs typeface="宋体" charset="0"/>
            </a:endParaRPr>
          </a:p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Evaluation Function</a:t>
            </a:r>
            <a:endParaRPr lang="en-US" altLang="zh-CN" sz="1400" b="1">
              <a:ea typeface="宋体" charset="0"/>
              <a:cs typeface="宋体" charset="0"/>
            </a:endParaRPr>
          </a:p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Initial Solution</a:t>
            </a:r>
            <a:endParaRPr lang="en-US" altLang="zh-CN" sz="1400" b="1">
              <a:ea typeface="宋体" charset="0"/>
              <a:cs typeface="宋体" charset="0"/>
            </a:endParaRPr>
          </a:p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Others…</a:t>
            </a:r>
            <a:endParaRPr lang="en-GB" altLang="zh-CN" sz="1400" b="1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45" name="AutoShape 47"/>
          <p:cNvSpPr>
            <a:spLocks noChangeArrowheads="1"/>
          </p:cNvSpPr>
          <p:nvPr/>
        </p:nvSpPr>
        <p:spPr bwMode="auto">
          <a:xfrm>
            <a:off x="3708400" y="2061245"/>
            <a:ext cx="1728788" cy="1152525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none" lIns="0" tIns="0" rIns="0" bIns="0" anchor="ctr"/>
          <a:lstStyle/>
          <a:p>
            <a:pPr algn="ctr"/>
            <a:r>
              <a:rPr lang="en-GB" altLang="zh-CN" b="1" dirty="0">
                <a:ea typeface="宋体" charset="0"/>
                <a:cs typeface="宋体" charset="0"/>
              </a:rPr>
              <a:t>Acceptance</a:t>
            </a:r>
            <a:endParaRPr lang="en-GB" altLang="zh-CN" b="1" dirty="0">
              <a:ea typeface="宋体" charset="0"/>
              <a:cs typeface="宋体" charset="0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12775" y="3861470"/>
            <a:ext cx="4967288" cy="3778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</a:ln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US" altLang="zh-CN" b="1">
                <a:ea typeface="宋体" charset="0"/>
                <a:cs typeface="宋体" charset="0"/>
              </a:rPr>
              <a:t>Collecting domain-independent information</a:t>
            </a:r>
            <a:endParaRPr lang="en-GB" altLang="zh-CN" b="1">
              <a:ea typeface="宋体" charset="0"/>
              <a:cs typeface="宋体" charset="0"/>
            </a:endParaRPr>
          </a:p>
        </p:txBody>
      </p:sp>
      <p:sp>
        <p:nvSpPr>
          <p:cNvPr id="47" name="Freeform 48"/>
          <p:cNvSpPr/>
          <p:nvPr/>
        </p:nvSpPr>
        <p:spPr bwMode="auto">
          <a:xfrm>
            <a:off x="1331913" y="1677070"/>
            <a:ext cx="3240087" cy="742950"/>
          </a:xfrm>
          <a:custGeom>
            <a:avLst/>
            <a:gdLst>
              <a:gd name="T0" fmla="*/ 0 w 2041"/>
              <a:gd name="T1" fmla="*/ 468 h 468"/>
              <a:gd name="T2" fmla="*/ 1043 w 2041"/>
              <a:gd name="T3" fmla="*/ 15 h 468"/>
              <a:gd name="T4" fmla="*/ 2041 w 2041"/>
              <a:gd name="T5" fmla="*/ 378 h 468"/>
              <a:gd name="T6" fmla="*/ 0 60000 65536"/>
              <a:gd name="T7" fmla="*/ 0 60000 65536"/>
              <a:gd name="T8" fmla="*/ 0 60000 65536"/>
              <a:gd name="T9" fmla="*/ 0 w 2041"/>
              <a:gd name="T10" fmla="*/ 0 h 468"/>
              <a:gd name="T11" fmla="*/ 2041 w 2041"/>
              <a:gd name="T12" fmla="*/ 468 h 4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1" h="468">
                <a:moveTo>
                  <a:pt x="0" y="468"/>
                </a:moveTo>
                <a:cubicBezTo>
                  <a:pt x="351" y="249"/>
                  <a:pt x="703" y="30"/>
                  <a:pt x="1043" y="15"/>
                </a:cubicBezTo>
                <a:cubicBezTo>
                  <a:pt x="1383" y="0"/>
                  <a:pt x="1712" y="189"/>
                  <a:pt x="2041" y="37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1908175" y="1456408"/>
            <a:ext cx="2303463" cy="6762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</a:ln>
        </p:spPr>
        <p:txBody>
          <a:bodyPr lIns="18000" tIns="18000" rIns="18000" bIns="18000"/>
          <a:lstStyle>
            <a:lvl1pPr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MS PGothic" charset="0"/>
              </a:defRPr>
            </a:lvl9pPr>
          </a:lstStyle>
          <a:p>
            <a:pPr algn="ctr" eaLnBrk="1" hangingPunct="1"/>
            <a:r>
              <a:rPr lang="en-US" altLang="zh-CN" b="1" dirty="0">
                <a:ea typeface="宋体" charset="0"/>
                <a:cs typeface="宋体" charset="0"/>
              </a:rPr>
              <a:t>Apply the selected heuristic</a:t>
            </a:r>
            <a:endParaRPr lang="en-GB" altLang="zh-CN" b="1" dirty="0"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Hyper-heuristics 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2988" y="1052736"/>
            <a:ext cx="7671159" cy="46863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 dirty="0"/>
              <a:t>generate initial candidate solution </a:t>
            </a:r>
            <a:r>
              <a:rPr lang="en-GB" sz="2000" i="1" dirty="0"/>
              <a:t>p</a:t>
            </a:r>
            <a:endParaRPr lang="en-GB" sz="2000" i="1" dirty="0"/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 dirty="0"/>
              <a:t>while (termination criteria not satisfied){</a:t>
            </a:r>
            <a:endParaRPr lang="en-GB" sz="2000" dirty="0"/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 dirty="0"/>
              <a:t> 	select a heuristic (or subset of 		</a:t>
            </a:r>
            <a:endParaRPr lang="en-GB" sz="2000" dirty="0"/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sz="2000" dirty="0"/>
              <a:t>			heuristics) </a:t>
            </a:r>
            <a:r>
              <a:rPr lang="en-GB" sz="2000" i="1" dirty="0"/>
              <a:t>h</a:t>
            </a:r>
            <a:r>
              <a:rPr lang="en-GB" sz="2000" dirty="0"/>
              <a:t> from {H</a:t>
            </a:r>
            <a:r>
              <a:rPr lang="en-GB" sz="2000" baseline="-25000" dirty="0"/>
              <a:t>1</a:t>
            </a:r>
            <a:r>
              <a:rPr lang="en-GB" sz="2000" dirty="0"/>
              <a:t>, ..., </a:t>
            </a:r>
            <a:r>
              <a:rPr lang="en-GB" sz="2000" dirty="0" err="1"/>
              <a:t>H</a:t>
            </a:r>
            <a:r>
              <a:rPr lang="en-GB" sz="2000" i="1" baseline="-25000" dirty="0" err="1"/>
              <a:t>n</a:t>
            </a:r>
            <a:r>
              <a:rPr lang="en-GB" sz="2000" dirty="0"/>
              <a:t>}</a:t>
            </a:r>
            <a:endParaRPr lang="en-GB" sz="2000" dirty="0"/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en-GB" sz="2000" dirty="0"/>
              <a:t> 	generate a new solution (or solutions) </a:t>
            </a:r>
            <a:r>
              <a:rPr lang="en-GB" sz="2000" i="1" dirty="0"/>
              <a:t>s</a:t>
            </a:r>
            <a:r>
              <a:rPr lang="en-GB" sz="2000" dirty="0"/>
              <a:t> </a:t>
            </a:r>
            <a:endParaRPr lang="en-GB" sz="2000" dirty="0"/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GB" sz="2000" dirty="0"/>
              <a:t>			by applying </a:t>
            </a:r>
            <a:r>
              <a:rPr lang="en-GB" sz="2000" i="1" dirty="0"/>
              <a:t>h</a:t>
            </a:r>
            <a:r>
              <a:rPr lang="en-GB" sz="2000" dirty="0"/>
              <a:t> to p</a:t>
            </a:r>
            <a:endParaRPr lang="en-GB" sz="2000" dirty="0"/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 	decide whether to accept </a:t>
            </a:r>
            <a:r>
              <a:rPr lang="en-GB" sz="2000" i="1" dirty="0"/>
              <a:t>s</a:t>
            </a:r>
            <a:r>
              <a:rPr lang="en-GB" sz="2000" dirty="0"/>
              <a:t> or not</a:t>
            </a:r>
            <a:endParaRPr lang="en-GB" sz="2000" dirty="0"/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 	if (</a:t>
            </a:r>
            <a:r>
              <a:rPr lang="en-GB" sz="2000" i="1" dirty="0"/>
              <a:t>s</a:t>
            </a:r>
            <a:r>
              <a:rPr lang="en-GB" sz="2000" dirty="0"/>
              <a:t> is accepted) then</a:t>
            </a:r>
            <a:endParaRPr lang="en-GB" sz="2000" dirty="0"/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 		</a:t>
            </a:r>
            <a:r>
              <a:rPr lang="en-GB" sz="2000" i="1" dirty="0"/>
              <a:t>p</a:t>
            </a:r>
            <a:r>
              <a:rPr lang="en-GB" sz="2000" dirty="0"/>
              <a:t>=</a:t>
            </a:r>
            <a:r>
              <a:rPr lang="en-GB" sz="2000" i="1" dirty="0"/>
              <a:t>s                                              </a:t>
            </a:r>
            <a:r>
              <a:rPr lang="en-GB" sz="2000" dirty="0"/>
              <a:t>} </a:t>
            </a:r>
            <a:endParaRPr lang="en-GB" sz="2000" i="1" dirty="0"/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return </a:t>
            </a:r>
            <a:r>
              <a:rPr lang="en-GB" sz="2000" i="1" dirty="0"/>
              <a:t>p</a:t>
            </a:r>
            <a:r>
              <a:rPr lang="en-GB" sz="2000" dirty="0"/>
              <a:t>;</a:t>
            </a:r>
            <a:endParaRPr lang="en-GB" sz="20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37521" y="1965398"/>
            <a:ext cx="5730823" cy="908050"/>
          </a:xfrm>
          <a:prstGeom prst="rect">
            <a:avLst/>
          </a:prstGeom>
          <a:noFill/>
          <a:ln w="57150" algn="ctr">
            <a:solidFill>
              <a:srgbClr val="CC3399"/>
            </a:solidFill>
            <a:miter lim="800000"/>
          </a:ln>
        </p:spPr>
        <p:txBody>
          <a:bodyPr wrap="none" lIns="90000" tIns="46800" rIns="90000" bIns="46800" anchor="ctr"/>
          <a:lstStyle/>
          <a:p>
            <a:endParaRPr lang="en-US" sz="200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937520" y="3723010"/>
            <a:ext cx="5536903" cy="432048"/>
          </a:xfrm>
          <a:prstGeom prst="rect">
            <a:avLst/>
          </a:prstGeom>
          <a:noFill/>
          <a:ln w="57150" algn="ctr">
            <a:solidFill>
              <a:srgbClr val="CC3399"/>
            </a:solidFill>
            <a:miter lim="800000"/>
          </a:ln>
        </p:spPr>
        <p:txBody>
          <a:bodyPr wrap="none" lIns="90000" tIns="46800" rIns="90000" bIns="46800" anchor="ctr"/>
          <a:lstStyle/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Greedy Selection: </a:t>
            </a:r>
            <a:endParaRPr lang="en-GB" dirty="0"/>
          </a:p>
          <a:p>
            <a:pPr lvl="1"/>
            <a:r>
              <a:rPr lang="en-GB" dirty="0"/>
              <a:t>Apply each low level heuristic to the candidate solution and choose the one that generates the best objective value </a:t>
            </a:r>
            <a:endParaRPr lang="en-GB" dirty="0"/>
          </a:p>
          <a:p>
            <a:r>
              <a:rPr lang="en-GB" dirty="0"/>
              <a:t>Reinforcement learning:</a:t>
            </a:r>
            <a:endParaRPr lang="en-GB" dirty="0"/>
          </a:p>
          <a:p>
            <a:pPr lvl="1" eaLnBrk="1" hangingPunct="1"/>
            <a:r>
              <a:rPr lang="en-US" sz="1800" dirty="0"/>
              <a:t>A machine learning technique</a:t>
            </a:r>
            <a:endParaRPr lang="en-US" sz="1800" dirty="0"/>
          </a:p>
          <a:p>
            <a:pPr lvl="1" eaLnBrk="1" hangingPunct="1"/>
            <a:r>
              <a:rPr lang="en-US" sz="1800" dirty="0"/>
              <a:t>Inspired by related psychological theory </a:t>
            </a:r>
            <a:endParaRPr lang="en-US" sz="1800" dirty="0"/>
          </a:p>
          <a:p>
            <a:pPr lvl="2" eaLnBrk="1" hangingPunct="1"/>
            <a:r>
              <a:rPr lang="en-US" sz="1600" dirty="0"/>
              <a:t>Reward and punishment</a:t>
            </a:r>
            <a:endParaRPr lang="en-US" sz="1800" dirty="0"/>
          </a:p>
          <a:p>
            <a:pPr lvl="1" eaLnBrk="1" hangingPunct="1"/>
            <a:r>
              <a:rPr lang="en-US" sz="1800" dirty="0"/>
              <a:t>Concerned with how an agent ought to take actions in an environment to maximize </a:t>
            </a:r>
            <a:r>
              <a:rPr lang="en-US" sz="1800" u="sng" dirty="0"/>
              <a:t>some notion of long-term</a:t>
            </a:r>
            <a:r>
              <a:rPr lang="en-US" sz="1800" dirty="0"/>
              <a:t> reward </a:t>
            </a:r>
            <a:endParaRPr lang="en-US" sz="1800" dirty="0"/>
          </a:p>
          <a:p>
            <a:pPr lvl="1" eaLnBrk="1" hangingPunct="1"/>
            <a:r>
              <a:rPr lang="en-US" sz="1800" dirty="0"/>
              <a:t>Maintains a score for each heuristic</a:t>
            </a:r>
            <a:endParaRPr lang="en-US" sz="1800" dirty="0"/>
          </a:p>
          <a:p>
            <a:pPr lvl="2" eaLnBrk="1" hangingPunct="1"/>
            <a:r>
              <a:rPr lang="tr-TR" sz="1600" dirty="0" err="1"/>
              <a:t>If</a:t>
            </a:r>
            <a:r>
              <a:rPr lang="tr-TR" sz="1600" dirty="0"/>
              <a:t> an </a:t>
            </a:r>
            <a:r>
              <a:rPr lang="en-US" sz="1600" dirty="0"/>
              <a:t>improving move</a:t>
            </a:r>
            <a:r>
              <a:rPr lang="tr-TR" sz="1600" dirty="0"/>
              <a:t> </a:t>
            </a:r>
            <a:r>
              <a:rPr lang="tr-TR" sz="1600" dirty="0" err="1"/>
              <a:t>then</a:t>
            </a:r>
            <a:r>
              <a:rPr lang="en-US" sz="1600" dirty="0"/>
              <a:t> increase (e.g., +1)</a:t>
            </a:r>
            <a:r>
              <a:rPr lang="tr-TR" sz="1600" dirty="0"/>
              <a:t>,</a:t>
            </a:r>
            <a:r>
              <a:rPr lang="en-US" sz="1600" dirty="0"/>
              <a:t> other</a:t>
            </a:r>
            <a:r>
              <a:rPr lang="tr-TR" sz="1600" dirty="0" err="1"/>
              <a:t>wise</a:t>
            </a:r>
            <a:r>
              <a:rPr lang="en-US" sz="1600" dirty="0"/>
              <a:t> decrease (e.g., -1) the score of the heuristic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Heuristic Selection</a:t>
            </a:r>
            <a:endParaRPr lang="en-US" dirty="0"/>
          </a:p>
        </p:txBody>
      </p:sp>
      <p:pic>
        <p:nvPicPr>
          <p:cNvPr id="2" name="图片 1" descr="截屏2025-05-08 16.59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65215"/>
            <a:ext cx="3924300" cy="2222500"/>
          </a:xfrm>
          <a:prstGeom prst="rect">
            <a:avLst/>
          </a:prstGeom>
        </p:spPr>
      </p:pic>
      <p:pic>
        <p:nvPicPr>
          <p:cNvPr id="3" name="图片 2" descr="截屏2025-05-08 16.59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5485"/>
            <a:ext cx="5067300" cy="1181100"/>
          </a:xfrm>
          <a:prstGeom prst="rect">
            <a:avLst/>
          </a:prstGeom>
        </p:spPr>
      </p:pic>
      <p:pic>
        <p:nvPicPr>
          <p:cNvPr id="6" name="图片 5" descr="截屏2025-05-08 16.59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9478010"/>
            <a:ext cx="5994400" cy="3517900"/>
          </a:xfrm>
          <a:prstGeom prst="rect">
            <a:avLst/>
          </a:prstGeom>
        </p:spPr>
      </p:pic>
      <p:pic>
        <p:nvPicPr>
          <p:cNvPr id="9" name="图片 8" descr="截屏2025-05-08 16.59.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10" y="6985635"/>
            <a:ext cx="60071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acceptance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27982" y="2516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Slide Number Placeholder 3"/>
          <p:cNvSpPr txBox="1"/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F447EBC-305D-44C7-89E1-564E18FC1CD4}" type="slidenum">
              <a:rPr lang="en-GB" altLang="en-US" smtClean="0"/>
            </a:fld>
            <a:endParaRPr lang="en-GB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004048" y="904967"/>
            <a:ext cx="4155235" cy="201997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351115" y="3717639"/>
            <a:ext cx="2308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Kheiri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 and </a:t>
            </a:r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Özcan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(2015)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8421" y="2708920"/>
            <a:ext cx="3301390" cy="195082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8843" y="816385"/>
            <a:ext cx="3348654" cy="18925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4927" y="4685999"/>
            <a:ext cx="3282937" cy="205536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3347864" y="1052736"/>
            <a:ext cx="266429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Cowling et al (2000, 2002b)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39811" y="6402814"/>
            <a:ext cx="382447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Dowsland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et al (2007);  Bai et al. (2007a)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39811" y="5899338"/>
            <a:ext cx="580418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Bai and Kendall (2005); </a:t>
            </a:r>
            <a:r>
              <a:rPr lang="en-GB" sz="15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Bilgin</a:t>
            </a:r>
            <a:r>
              <a:rPr lang="en-GB" sz="15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et al (2006); </a:t>
            </a:r>
            <a:r>
              <a:rPr lang="en-GB" sz="15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Pisinger</a:t>
            </a:r>
            <a:r>
              <a:rPr lang="en-GB" sz="15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and </a:t>
            </a:r>
            <a:r>
              <a:rPr lang="en-GB" sz="15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Ropke</a:t>
            </a:r>
            <a:r>
              <a:rPr lang="en-GB" sz="15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(2007); </a:t>
            </a:r>
            <a:r>
              <a:rPr lang="en-GB" sz="15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Antunes</a:t>
            </a:r>
            <a:r>
              <a:rPr lang="en-GB" sz="15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et al (2009)</a:t>
            </a:r>
            <a:endParaRPr lang="en-GB" sz="15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7864" y="2298358"/>
            <a:ext cx="18722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</a:t>
            </a:r>
            <a:r>
              <a:rPr lang="tr-TR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ı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</a:t>
            </a:r>
            <a:r>
              <a:rPr lang="tr-TR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ı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 et al (2012)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29665" y="1537036"/>
            <a:ext cx="18722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Özcan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et al (2009); Jackson et al. (2013)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20568" y="5610726"/>
            <a:ext cx="24482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Ayob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and Kendall (2003)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864" y="2924944"/>
            <a:ext cx="46805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Kendall and Mohamad (2004b) || </a:t>
            </a:r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Bilgin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et al. (2006)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47864" y="4843760"/>
            <a:ext cx="5796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Burke et al (2010); </a:t>
            </a:r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Kheiri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 and </a:t>
            </a:r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Özcan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(2012); </a:t>
            </a:r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Asta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and </a:t>
            </a:r>
            <a:r>
              <a:rPr lang="en-GB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Özcan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(2015)  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47864" y="3977768"/>
            <a:ext cx="29158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Kendall and Mohamad (2004b)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61512" y="4233461"/>
            <a:ext cx="18722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</a:t>
            </a:r>
            <a:r>
              <a:rPr lang="tr-TR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ı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</a:t>
            </a:r>
            <a:r>
              <a:rPr lang="tr-TR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ı</a:t>
            </a:r>
            <a:r>
              <a:rPr lang="en-GB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 et al (2009)</a:t>
            </a:r>
            <a:endParaRPr lang="en-GB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1084" y="1125968"/>
            <a:ext cx="440826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All Moves</a:t>
            </a:r>
            <a:endParaRPr lang="en-GB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4968" y="1340855"/>
            <a:ext cx="620564" cy="1077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7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Only Improving </a:t>
            </a:r>
            <a:endParaRPr lang="en-GB" sz="7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1234" y="1570836"/>
            <a:ext cx="631583" cy="9233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600" b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Improving&amp;Equal</a:t>
            </a:r>
            <a:r>
              <a:rPr lang="en-GB" sz="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GB" sz="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02818" y="1782242"/>
            <a:ext cx="636393" cy="1077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7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Late Acceptance</a:t>
            </a:r>
            <a:endParaRPr lang="en-GB" sz="7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36355" y="3030969"/>
            <a:ext cx="581891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Great Deluge</a:t>
            </a:r>
            <a:endParaRPr lang="en-GB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35531" y="3867866"/>
            <a:ext cx="976229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Threshold Acceptance</a:t>
            </a:r>
            <a:endParaRPr lang="en-GB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09844" y="4088177"/>
            <a:ext cx="593111" cy="9233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Record-to-Record</a:t>
            </a:r>
            <a:endParaRPr lang="en-GB" sz="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2267" y="4954816"/>
            <a:ext cx="626775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Naïve Accept. </a:t>
            </a:r>
            <a:endParaRPr lang="en-GB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4066" y="5806119"/>
            <a:ext cx="1449115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Exponential Monte Carlo (EMC)</a:t>
            </a:r>
            <a:endParaRPr lang="en-GB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55035" y="6205562"/>
            <a:ext cx="1147750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Simulated Annealing (SA)</a:t>
            </a:r>
            <a:endParaRPr lang="en-GB" sz="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Ant Colony Optimisation (ACO)</a:t>
            </a:r>
            <a:endParaRPr lang="en-GB" altLang="zh-CN" dirty="0">
              <a:ea typeface="宋体" pitchFamily="2" charset="-122"/>
            </a:endParaRPr>
          </a:p>
          <a:p>
            <a:r>
              <a:rPr lang="en-GB" altLang="zh-CN" dirty="0">
                <a:ea typeface="宋体" pitchFamily="2" charset="-122"/>
              </a:rPr>
              <a:t>Particle Swarm Optimisation (PSO)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Hyper-heuristic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-36512" y="980728"/>
            <a:ext cx="4978276" cy="5472608"/>
            <a:chOff x="179512" y="836712"/>
            <a:chExt cx="5194300" cy="5661025"/>
          </a:xfrm>
        </p:grpSpPr>
        <p:sp>
          <p:nvSpPr>
            <p:cNvPr id="7" name="Date Placeholder 3"/>
            <p:cNvSpPr txBox="1"/>
            <p:nvPr/>
          </p:nvSpPr>
          <p:spPr>
            <a:xfrm>
              <a:off x="179512" y="5977037"/>
              <a:ext cx="1593850" cy="476250"/>
            </a:xfrm>
            <a:prstGeom prst="rect">
              <a:avLst/>
            </a:prstGeom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503050405090304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/>
                <a:t>2-February-07</a:t>
              </a:r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637087" y="2259112"/>
              <a:ext cx="1368425" cy="547688"/>
            </a:xfrm>
            <a:prstGeom prst="rect">
              <a:avLst/>
            </a:prstGeom>
            <a:noFill/>
            <a:ln>
              <a:noFill/>
            </a:ln>
          </p:spPr>
          <p:txBody>
            <a:bodyPr lIns="18000" tIns="18000" rIns="18000" bIns="1800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" charset="0"/>
                  <a:ea typeface="宋体" charset="0"/>
                  <a:cs typeface="宋体" charset="0"/>
                </a:rPr>
                <a:t>SA Criterion</a:t>
              </a:r>
              <a:endParaRPr lang="en-GB" altLang="zh-CN" sz="2000" b="1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9" name="AutoShape 6"/>
            <p:cNvSpPr>
              <a:spLocks noChangeAspect="1" noChangeArrowheads="1"/>
            </p:cNvSpPr>
            <p:nvPr/>
          </p:nvSpPr>
          <p:spPr bwMode="auto">
            <a:xfrm>
              <a:off x="262062" y="881162"/>
              <a:ext cx="5108575" cy="5616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ea typeface="宋体" charset="0"/>
                <a:cs typeface="宋体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5237" y="4484787"/>
              <a:ext cx="5108575" cy="371475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en-GB" altLang="zh-CN" sz="2000" b="1" dirty="0">
                  <a:ea typeface="宋体" charset="0"/>
                  <a:cs typeface="宋体" charset="0"/>
                </a:rPr>
                <a:t>Domain Barrier</a:t>
              </a:r>
              <a:endParaRPr lang="en-GB" altLang="zh-CN" sz="2000" b="1" dirty="0">
                <a:ea typeface="宋体" charset="0"/>
                <a:cs typeface="宋体" charset="0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027237" y="4211737"/>
              <a:ext cx="0" cy="8207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</a:ln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11775" y="4211737"/>
              <a:ext cx="0" cy="8207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</a:ln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3364037" y="2201962"/>
              <a:ext cx="1824038" cy="866775"/>
            </a:xfrm>
            <a:prstGeom prst="flowChartDecision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36000" tIns="36000" rIns="36000" bIns="36000"/>
            <a:lstStyle/>
            <a:p>
              <a:endParaRPr lang="zh-CN" altLang="en-US">
                <a:ea typeface="宋体" charset="0"/>
                <a:cs typeface="宋体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52550" y="2348012"/>
              <a:ext cx="2428875" cy="6492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36000" tIns="46800" rIns="36000" bIns="4680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GB" altLang="zh-CN" b="1" dirty="0">
                  <a:ea typeface="宋体" charset="0"/>
                  <a:cs typeface="宋体" charset="0"/>
                </a:rPr>
                <a:t>Stochastic Heuristic Selection Mechanism</a:t>
              </a:r>
              <a:endParaRPr lang="en-GB" altLang="zh-CN" b="1" dirty="0">
                <a:ea typeface="宋体" charset="0"/>
                <a:cs typeface="宋体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174875" y="2967137"/>
              <a:ext cx="3100387" cy="639763"/>
            </a:xfrm>
            <a:custGeom>
              <a:avLst/>
              <a:gdLst>
                <a:gd name="T0" fmla="*/ 4080 w 4080"/>
                <a:gd name="T1" fmla="*/ 180 h 840"/>
                <a:gd name="T2" fmla="*/ 2880 w 4080"/>
                <a:gd name="T3" fmla="*/ 720 h 840"/>
                <a:gd name="T4" fmla="*/ 1320 w 4080"/>
                <a:gd name="T5" fmla="*/ 720 h 840"/>
                <a:gd name="T6" fmla="*/ 0 w 4080"/>
                <a:gd name="T7" fmla="*/ 0 h 8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0"/>
                <a:gd name="T13" fmla="*/ 0 h 840"/>
                <a:gd name="T14" fmla="*/ 4080 w 4080"/>
                <a:gd name="T15" fmla="*/ 840 h 8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0" h="840">
                  <a:moveTo>
                    <a:pt x="4080" y="180"/>
                  </a:moveTo>
                  <a:cubicBezTo>
                    <a:pt x="3710" y="405"/>
                    <a:pt x="3340" y="630"/>
                    <a:pt x="2880" y="720"/>
                  </a:cubicBezTo>
                  <a:cubicBezTo>
                    <a:pt x="2420" y="810"/>
                    <a:pt x="1800" y="840"/>
                    <a:pt x="1320" y="720"/>
                  </a:cubicBezTo>
                  <a:cubicBezTo>
                    <a:pt x="840" y="600"/>
                    <a:pt x="420" y="30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406525" y="836712"/>
              <a:ext cx="4824412" cy="320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36000" tIns="36000" rIns="36000" bIns="3600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2200" b="1" dirty="0">
                  <a:ea typeface="宋体" charset="0"/>
                  <a:cs typeface="宋体" charset="0"/>
                </a:rPr>
                <a:t>Simulated Annealing Hyper-heuristic</a:t>
              </a:r>
              <a:endParaRPr lang="en-GB" altLang="zh-CN" sz="2200" dirty="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054225" y="2967137"/>
              <a:ext cx="0" cy="8223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</a:ln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 flipV="1">
              <a:off x="4348287" y="3059212"/>
              <a:ext cx="17463" cy="8016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2206750" y="3286225"/>
              <a:ext cx="1150937" cy="35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46800" rIns="0" bIns="3600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ea typeface="宋体" charset="0"/>
                  <a:cs typeface="宋体" charset="0"/>
                </a:rPr>
                <a:t>Feedback</a:t>
              </a:r>
              <a:endParaRPr lang="en-GB" altLang="zh-CN" sz="2000" b="1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62062" y="836712"/>
              <a:ext cx="5108575" cy="35575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21" name="Rectangle 41"/>
            <p:cNvSpPr>
              <a:spLocks noChangeArrowheads="1"/>
            </p:cNvSpPr>
            <p:nvPr/>
          </p:nvSpPr>
          <p:spPr bwMode="auto">
            <a:xfrm>
              <a:off x="282700" y="4948337"/>
              <a:ext cx="5091112" cy="15049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497012" y="5084862"/>
              <a:ext cx="1997075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0" tIns="0" rIns="0" bIns="0"/>
            <a:lstStyle/>
            <a:p>
              <a:r>
                <a:rPr lang="en-US" altLang="zh-CN" sz="1600" b="1">
                  <a:latin typeface="Times" charset="0"/>
                  <a:ea typeface="宋体" charset="0"/>
                  <a:cs typeface="宋体" charset="0"/>
                </a:rPr>
                <a:t>Heuristic Repository</a:t>
              </a:r>
              <a:endParaRPr lang="en-GB" altLang="zh-CN" sz="1600" b="1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1501900" y="6092925"/>
              <a:ext cx="2371725" cy="27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36000" tIns="0" rIns="3600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ea typeface="宋体" charset="0"/>
                  <a:cs typeface="宋体" charset="0"/>
                </a:rPr>
                <a:t>Problem Domain</a:t>
              </a:r>
              <a:endParaRPr lang="en-GB" altLang="zh-CN" sz="20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24" name="AutoShape 26"/>
            <p:cNvSpPr>
              <a:spLocks noChangeArrowheads="1"/>
            </p:cNvSpPr>
            <p:nvPr/>
          </p:nvSpPr>
          <p:spPr bwMode="auto">
            <a:xfrm rot="10800000">
              <a:off x="2925887" y="5032475"/>
              <a:ext cx="2376488" cy="989012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406525" y="5357912"/>
              <a:ext cx="1277937" cy="8223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grpSp>
          <p:nvGrpSpPr>
            <p:cNvPr id="26" name="Group 28"/>
            <p:cNvGrpSpPr/>
            <p:nvPr/>
          </p:nvGrpSpPr>
          <p:grpSpPr bwMode="auto">
            <a:xfrm>
              <a:off x="589087" y="5494437"/>
              <a:ext cx="273050" cy="274638"/>
              <a:chOff x="2681" y="8156"/>
              <a:chExt cx="360" cy="360"/>
            </a:xfrm>
          </p:grpSpPr>
          <p:sp>
            <p:nvSpPr>
              <p:cNvPr id="27" name="Oval 29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28" name="Text Box 30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H</a:t>
                </a:r>
                <a:r>
                  <a:rPr lang="en-US" altLang="zh-CN" sz="1000" baseline="-25000">
                    <a:latin typeface="Times" charset="0"/>
                    <a:ea typeface="宋体" charset="0"/>
                    <a:cs typeface="宋体" charset="0"/>
                  </a:rPr>
                  <a:t>1</a:t>
                </a:r>
                <a:endParaRPr lang="en-GB" altLang="zh-CN">
                  <a:latin typeface="Arial" panose="020B0604020202090204" pitchFamily="34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9" name="Group 31"/>
            <p:cNvGrpSpPr/>
            <p:nvPr/>
          </p:nvGrpSpPr>
          <p:grpSpPr bwMode="auto">
            <a:xfrm>
              <a:off x="771650" y="5769075"/>
              <a:ext cx="273050" cy="273050"/>
              <a:chOff x="2681" y="8156"/>
              <a:chExt cx="360" cy="360"/>
            </a:xfrm>
          </p:grpSpPr>
          <p:sp>
            <p:nvSpPr>
              <p:cNvPr id="30" name="Oval 32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31" name="Text Box 33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H</a:t>
                </a:r>
                <a:r>
                  <a:rPr lang="en-US" altLang="zh-CN" sz="1000" baseline="-25000">
                    <a:latin typeface="Times" charset="0"/>
                    <a:ea typeface="宋体" charset="0"/>
                    <a:cs typeface="宋体" charset="0"/>
                  </a:rPr>
                  <a:t>2</a:t>
                </a:r>
                <a:endParaRPr lang="en-GB" altLang="zh-CN">
                  <a:latin typeface="Arial" panose="020B0604020202090204" pitchFamily="34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2" name="Group 34"/>
            <p:cNvGrpSpPr/>
            <p:nvPr/>
          </p:nvGrpSpPr>
          <p:grpSpPr bwMode="auto">
            <a:xfrm>
              <a:off x="1227262" y="5494437"/>
              <a:ext cx="274638" cy="274638"/>
              <a:chOff x="2681" y="8156"/>
              <a:chExt cx="360" cy="360"/>
            </a:xfrm>
          </p:grpSpPr>
          <p:sp>
            <p:nvSpPr>
              <p:cNvPr id="33" name="Oval 35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34" name="Text Box 36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H</a:t>
                </a:r>
                <a:r>
                  <a:rPr lang="en-US" altLang="zh-CN" sz="1000" i="1" baseline="-25000">
                    <a:latin typeface="Times" charset="0"/>
                    <a:ea typeface="宋体" charset="0"/>
                    <a:cs typeface="宋体" charset="0"/>
                  </a:rPr>
                  <a:t>n</a:t>
                </a:r>
                <a:endParaRPr lang="en-GB" altLang="zh-CN">
                  <a:latin typeface="Arial" panose="020B0604020202090204" pitchFamily="34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5" name="Group 37"/>
            <p:cNvGrpSpPr/>
            <p:nvPr/>
          </p:nvGrpSpPr>
          <p:grpSpPr bwMode="auto">
            <a:xfrm>
              <a:off x="1136775" y="5769075"/>
              <a:ext cx="273050" cy="273050"/>
              <a:chOff x="2681" y="8156"/>
              <a:chExt cx="360" cy="360"/>
            </a:xfrm>
          </p:grpSpPr>
          <p:sp>
            <p:nvSpPr>
              <p:cNvPr id="36" name="Oval 38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37" name="Text Box 39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503050405090304" pitchFamily="18" charset="0"/>
                    <a:ea typeface="MS PGothic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…</a:t>
                </a:r>
                <a:endParaRPr lang="en-GB" altLang="zh-CN">
                  <a:latin typeface="Arial" panose="020B0604020202090204" pitchFamily="34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38" name="Text Box 40"/>
            <p:cNvSpPr txBox="1">
              <a:spLocks noChangeArrowheads="1"/>
            </p:cNvSpPr>
            <p:nvPr/>
          </p:nvSpPr>
          <p:spPr bwMode="auto">
            <a:xfrm>
              <a:off x="3070350" y="5013425"/>
              <a:ext cx="2160587" cy="93662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marL="92075" indent="-92075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Problem representation</a:t>
              </a:r>
              <a:endParaRPr lang="en-US" altLang="zh-CN" sz="1600" b="1">
                <a:ea typeface="宋体" charset="0"/>
                <a:cs typeface="宋体" charset="0"/>
              </a:endParaRPr>
            </a:p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Evaluation Function</a:t>
              </a:r>
              <a:endParaRPr lang="en-US" altLang="zh-CN" sz="1600" b="1">
                <a:ea typeface="宋体" charset="0"/>
                <a:cs typeface="宋体" charset="0"/>
              </a:endParaRPr>
            </a:p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Initial Solution</a:t>
              </a:r>
              <a:endParaRPr lang="en-US" altLang="zh-CN" sz="1600" b="1">
                <a:ea typeface="宋体" charset="0"/>
                <a:cs typeface="宋体" charset="0"/>
              </a:endParaRPr>
            </a:p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Others…</a:t>
              </a:r>
              <a:endParaRPr lang="en-GB" altLang="zh-CN" sz="1600" b="1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39" name="AutoShape 47"/>
            <p:cNvSpPr>
              <a:spLocks noChangeArrowheads="1"/>
            </p:cNvSpPr>
            <p:nvPr/>
          </p:nvSpPr>
          <p:spPr bwMode="auto">
            <a:xfrm>
              <a:off x="3430712" y="1989237"/>
              <a:ext cx="1728788" cy="1152525"/>
            </a:xfrm>
            <a:prstGeom prst="diamond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GB" altLang="zh-CN" sz="2000" b="1">
                  <a:ea typeface="宋体" charset="0"/>
                  <a:cs typeface="宋体" charset="0"/>
                </a:rPr>
                <a:t>SA </a:t>
              </a:r>
              <a:endParaRPr lang="en-GB" altLang="zh-CN" sz="2000" b="1">
                <a:ea typeface="宋体" charset="0"/>
                <a:cs typeface="宋体" charset="0"/>
              </a:endParaRPr>
            </a:p>
            <a:p>
              <a:pPr algn="ctr"/>
              <a:r>
                <a:rPr lang="en-GB" altLang="zh-CN" sz="2000" b="1">
                  <a:ea typeface="宋体" charset="0"/>
                  <a:cs typeface="宋体" charset="0"/>
                </a:rPr>
                <a:t>Criterion</a:t>
              </a:r>
              <a:endParaRPr lang="en-GB" altLang="zh-CN" sz="2000" b="1">
                <a:ea typeface="宋体" charset="0"/>
                <a:cs typeface="宋体" charset="0"/>
              </a:endParaRP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335087" y="3789462"/>
              <a:ext cx="4967288" cy="3778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36000" tIns="36000" rIns="36000" bIns="3600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b="1" dirty="0">
                  <a:ea typeface="宋体" charset="0"/>
                  <a:cs typeface="宋体" charset="0"/>
                </a:rPr>
                <a:t>Collecting domain-independent information</a:t>
              </a:r>
              <a:endParaRPr lang="en-GB" altLang="zh-CN" b="1" dirty="0">
                <a:ea typeface="宋体" charset="0"/>
                <a:cs typeface="宋体" charset="0"/>
              </a:endParaRPr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1054225" y="1605062"/>
              <a:ext cx="3240087" cy="742950"/>
            </a:xfrm>
            <a:custGeom>
              <a:avLst/>
              <a:gdLst>
                <a:gd name="T0" fmla="*/ 0 w 2041"/>
                <a:gd name="T1" fmla="*/ 468 h 468"/>
                <a:gd name="T2" fmla="*/ 1043 w 2041"/>
                <a:gd name="T3" fmla="*/ 15 h 468"/>
                <a:gd name="T4" fmla="*/ 2041 w 2041"/>
                <a:gd name="T5" fmla="*/ 378 h 468"/>
                <a:gd name="T6" fmla="*/ 0 60000 65536"/>
                <a:gd name="T7" fmla="*/ 0 60000 65536"/>
                <a:gd name="T8" fmla="*/ 0 60000 65536"/>
                <a:gd name="T9" fmla="*/ 0 w 2041"/>
                <a:gd name="T10" fmla="*/ 0 h 468"/>
                <a:gd name="T11" fmla="*/ 2041 w 2041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1" h="468">
                  <a:moveTo>
                    <a:pt x="0" y="468"/>
                  </a:moveTo>
                  <a:cubicBezTo>
                    <a:pt x="351" y="249"/>
                    <a:pt x="703" y="30"/>
                    <a:pt x="1043" y="15"/>
                  </a:cubicBezTo>
                  <a:cubicBezTo>
                    <a:pt x="1383" y="0"/>
                    <a:pt x="1712" y="189"/>
                    <a:pt x="2041" y="37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1630487" y="1384400"/>
              <a:ext cx="2303463" cy="676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18000" tIns="18000" rIns="18000" bIns="18000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503050405090304" pitchFamily="18" charset="0"/>
                  <a:ea typeface="MS PGothic" charset="0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ea typeface="宋体" charset="0"/>
                  <a:cs typeface="宋体" charset="0"/>
                </a:rPr>
                <a:t>Apply the selected heuristic</a:t>
              </a:r>
              <a:endParaRPr lang="en-GB" altLang="zh-CN" sz="2000" b="1" dirty="0">
                <a:ea typeface="宋体" charset="0"/>
                <a:cs typeface="宋体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004048" y="1115446"/>
            <a:ext cx="3995936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Arial" panose="020B0604020202090204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Each heuristic is associated with a weight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w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endParaRPr lang="en-GB" altLang="zh-CN" sz="2000" i="1" baseline="-25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90204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Selection probability </a:t>
            </a:r>
            <a:endParaRPr lang="en-GB" altLang="zh-CN" sz="2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90204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Three counters: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accept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,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new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,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total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90204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Short-term memory  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90204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Intensification:   if (Acceptance ratio &gt;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r</a:t>
            </a:r>
            <a:r>
              <a:rPr lang="en-GB" altLang="zh-CN" sz="2000" baseline="-25000" dirty="0" err="1">
                <a:latin typeface="Times" charset="0"/>
                <a:ea typeface="宋体" charset="0"/>
                <a:cs typeface="宋体" charset="0"/>
              </a:rPr>
              <a:t>min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 </a:t>
            </a:r>
            <a:endParaRPr lang="en-GB" altLang="zh-CN" sz="2000" dirty="0">
              <a:latin typeface="Times" charset="0"/>
              <a:ea typeface="宋体" charset="0"/>
              <a:cs typeface="宋体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  t=t/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(1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+</a:t>
            </a:r>
            <a:r>
              <a:rPr lang="el-GR" altLang="zh-CN" sz="2000" i="1" dirty="0">
                <a:latin typeface="Times" charset="0"/>
              </a:rPr>
              <a:t>β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t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),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w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=</a:t>
            </a:r>
            <a:r>
              <a:rPr lang="en-GB" altLang="zh-CN" sz="2000" baseline="-25000" dirty="0">
                <a:latin typeface="Times" charset="0"/>
                <a:ea typeface="宋体" charset="0"/>
                <a:cs typeface="宋体" charset="0"/>
              </a:rPr>
              <a:t>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accept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/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total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742950" lvl="1" indent="-285750" eaLnBrk="1" hangingPunct="1">
              <a:lnSpc>
                <a:spcPct val="120000"/>
              </a:lnSpc>
              <a:buFont typeface="Arial" panose="020B0604020202090204"/>
              <a:buChar char="•"/>
            </a:pP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90204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Diversification:   if (Acceptance ratio &lt;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r</a:t>
            </a:r>
            <a:r>
              <a:rPr lang="en-GB" altLang="zh-CN" sz="2000" baseline="-25000" dirty="0" err="1">
                <a:latin typeface="Times" charset="0"/>
                <a:ea typeface="宋体" charset="0"/>
                <a:cs typeface="宋体" charset="0"/>
              </a:rPr>
              <a:t>min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 </a:t>
            </a:r>
            <a:endParaRPr lang="en-GB" altLang="zh-CN" sz="2000" dirty="0">
              <a:latin typeface="Times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</a:pP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         t=t/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(1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-</a:t>
            </a:r>
            <a:r>
              <a:rPr lang="el-GR" altLang="zh-CN" sz="2000" i="1" dirty="0">
                <a:latin typeface="Times" charset="0"/>
              </a:rPr>
              <a:t>β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t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), 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w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=</a:t>
            </a:r>
            <a:r>
              <a:rPr lang="en-GB" altLang="zh-CN" sz="2000" baseline="-25000" dirty="0">
                <a:latin typeface="Times" charset="0"/>
                <a:ea typeface="宋体" charset="0"/>
                <a:cs typeface="宋体" charset="0"/>
              </a:rPr>
              <a:t>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new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/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total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</p:txBody>
      </p:sp>
      <p:graphicFrame>
        <p:nvGraphicFramePr>
          <p:cNvPr id="45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7596336" y="1916832"/>
          <a:ext cx="1244659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1" imgW="875665" imgH="254000" progId="Equation.3">
                  <p:embed/>
                </p:oleObj>
              </mc:Choice>
              <mc:Fallback>
                <p:oleObj name="Equation" r:id="rId1" imgW="875665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1916832"/>
                        <a:ext cx="1244659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截屏2025-05-08 17.00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6440170"/>
            <a:ext cx="4013200" cy="4089400"/>
          </a:xfrm>
          <a:prstGeom prst="rect">
            <a:avLst/>
          </a:prstGeom>
        </p:spPr>
      </p:pic>
      <p:pic>
        <p:nvPicPr>
          <p:cNvPr id="3" name="图片 2" descr="截屏2025-05-08 17.01.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20" y="6447155"/>
            <a:ext cx="2705100" cy="3606800"/>
          </a:xfrm>
          <a:prstGeom prst="rect">
            <a:avLst/>
          </a:prstGeom>
        </p:spPr>
      </p:pic>
      <p:pic>
        <p:nvPicPr>
          <p:cNvPr id="46" name="图片 45" descr="截屏2025-05-08 17.01.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6525260"/>
            <a:ext cx="2514600" cy="2984500"/>
          </a:xfrm>
          <a:prstGeom prst="rect">
            <a:avLst/>
          </a:prstGeom>
        </p:spPr>
      </p:pic>
      <p:pic>
        <p:nvPicPr>
          <p:cNvPr id="47" name="图片 46" descr="截屏2025-05-08 17.01.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830" y="10558145"/>
            <a:ext cx="47371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24" y="1033100"/>
            <a:ext cx="7740352" cy="51737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08304" y="980728"/>
            <a:ext cx="136815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截屏2025-05-08 17.09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3460"/>
            <a:ext cx="3314700" cy="2298700"/>
          </a:xfrm>
          <a:prstGeom prst="rect">
            <a:avLst/>
          </a:prstGeom>
        </p:spPr>
      </p:pic>
      <p:pic>
        <p:nvPicPr>
          <p:cNvPr id="3" name="图片 2" descr="截屏2025-05-08 17.09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4076700"/>
            <a:ext cx="25273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3996"/>
          <a:stretch>
            <a:fillRect/>
          </a:stretch>
        </p:blipFill>
        <p:spPr>
          <a:xfrm>
            <a:off x="1044328" y="1052736"/>
            <a:ext cx="7344816" cy="51897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截屏2025-05-08 17.12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45" y="6021705"/>
            <a:ext cx="41148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983135"/>
            <a:ext cx="7524328" cy="535416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980728"/>
            <a:ext cx="7318205" cy="51810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980728"/>
            <a:ext cx="7632111" cy="53713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980728"/>
            <a:ext cx="7669764" cy="535657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1011436"/>
            <a:ext cx="7182544" cy="52588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08" y="1011327"/>
            <a:ext cx="7273528" cy="532949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925" y="37420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选择最大的</a:t>
            </a:r>
            <a:r>
              <a:rPr lang="zh-CN" altLang="en-US"/>
              <a:t>插入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064834"/>
            <a:ext cx="7596336" cy="48124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382482" y="980728"/>
            <a:ext cx="1368152" cy="17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截屏2025-05-08 17.22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5445125"/>
            <a:ext cx="741680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Hyper-heuristics 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Motivations of hyper-heuristics</a:t>
            </a:r>
            <a:endParaRPr lang="en-GB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Selection hyper-heuristics</a:t>
            </a:r>
            <a:endParaRPr lang="en-GB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Generation hyper-heuristics</a:t>
            </a:r>
            <a:endParaRPr lang="en-GB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Recent advances </a:t>
            </a:r>
            <a:endParaRPr lang="en-GB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HyFlex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976" y="2851056"/>
            <a:ext cx="4696556" cy="2692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23528" y="2676987"/>
            <a:ext cx="3569193" cy="318705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74552" y="4197155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3528" y="112474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/>
              <a:buChar char="•"/>
            </a:pPr>
            <a:r>
              <a:rPr lang="en-US" dirty="0" err="1"/>
              <a:t>Hyflex</a:t>
            </a:r>
            <a:r>
              <a:rPr lang="en-US" dirty="0"/>
              <a:t> was built in Nottingham ASAP group for a general framework for various hyper-heuristic algorithm development and testing</a:t>
            </a:r>
            <a:endParaRPr lang="en-US" dirty="0"/>
          </a:p>
          <a:p>
            <a:pPr marL="285750" indent="-285750">
              <a:buFont typeface="Arial" panose="020B0604020202090204"/>
              <a:buChar char="•"/>
            </a:pPr>
            <a:r>
              <a:rPr lang="en-US" dirty="0"/>
              <a:t>Current version 2.0.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42714" y="6370868"/>
            <a:ext cx="5040312" cy="476250"/>
          </a:xfrm>
        </p:spPr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Reinforcement Learning Hyper-heuristics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2286" y="3144095"/>
            <a:ext cx="4889794" cy="2980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939552"/>
            <a:ext cx="3097039" cy="58459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1520" y="1072686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Lu, H., Zhang, X., and Yang, S. (2020). A learning-based iterative method for solving vehicle routing problems. In ICLR.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1" y="1600332"/>
            <a:ext cx="2737928" cy="380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04" y="2008018"/>
            <a:ext cx="3581410" cy="412870"/>
          </a:xfrm>
          <a:prstGeom prst="rect">
            <a:avLst/>
          </a:prstGeom>
        </p:spPr>
      </p:pic>
      <p:sp>
        <p:nvSpPr>
          <p:cNvPr id="18" name="Curved Down Arrow 17"/>
          <p:cNvSpPr/>
          <p:nvPr/>
        </p:nvSpPr>
        <p:spPr>
          <a:xfrm rot="20759548">
            <a:off x="2749846" y="2414612"/>
            <a:ext cx="4063375" cy="912777"/>
          </a:xfrm>
          <a:prstGeom prst="curvedDownArrow">
            <a:avLst>
              <a:gd name="adj1" fmla="val 25000"/>
              <a:gd name="adj2" fmla="val 38875"/>
              <a:gd name="adj3" fmla="val 2038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3528" y="-45155"/>
            <a:ext cx="8820472" cy="95387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696" y="4406244"/>
            <a:ext cx="7164288" cy="23844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6691515" cy="45919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47" y="-68027"/>
            <a:ext cx="195316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Intesification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492" y="5272308"/>
            <a:ext cx="181420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Diversification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772077" y="2618677"/>
            <a:ext cx="1820326" cy="1969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0" y="289858"/>
            <a:ext cx="1820327" cy="1891712"/>
          </a:xfrm>
          <a:prstGeom prst="rect">
            <a:avLst/>
          </a:prstGeom>
        </p:spPr>
      </p:pic>
      <p:sp>
        <p:nvSpPr>
          <p:cNvPr id="15" name="Striped Right Arrow 14"/>
          <p:cNvSpPr/>
          <p:nvPr/>
        </p:nvSpPr>
        <p:spPr>
          <a:xfrm rot="5400000">
            <a:off x="7452320" y="2181570"/>
            <a:ext cx="432793" cy="341173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196752"/>
            <a:ext cx="6981825" cy="25440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761858"/>
            <a:ext cx="5570575" cy="260375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Using machine learning methods to evolve (low-level) heuristics. </a:t>
            </a:r>
            <a:endParaRPr lang="en-US" dirty="0"/>
          </a:p>
          <a:p>
            <a:r>
              <a:rPr lang="en-US" dirty="0"/>
              <a:t>Often expressed in terms of trees/maps.</a:t>
            </a:r>
            <a:endParaRPr lang="en-US" dirty="0"/>
          </a:p>
          <a:p>
            <a:pPr lvl="1"/>
            <a:r>
              <a:rPr lang="en-US" dirty="0"/>
              <a:t>Genetic programming tree</a:t>
            </a:r>
            <a:endParaRPr lang="en-US" dirty="0"/>
          </a:p>
          <a:p>
            <a:pPr lvl="1"/>
            <a:r>
              <a:rPr lang="en-US" dirty="0"/>
              <a:t>State-action map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Generation Hyper-heuristic Framework</a:t>
            </a:r>
            <a:endParaRPr lang="en-US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469534" y="1249635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 b="1"/>
              <a:t>-</a:t>
            </a:r>
            <a:endParaRPr lang="en-GB" sz="2400" b="1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918797" y="2059260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+</a:t>
            </a:r>
            <a:endParaRPr lang="en-GB" sz="240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831484" y="1790973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7380634" y="1790973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71234" y="2870473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F</a:t>
            </a:r>
            <a:endParaRPr lang="en-GB" sz="240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471122" y="2870473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S</a:t>
            </a:r>
            <a:endParaRPr lang="en-GB" sz="240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20272" y="2060848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C</a:t>
            </a:r>
            <a:endParaRPr lang="en-GB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8280747" y="2600598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7829897" y="2600598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4463057" y="3427685"/>
            <a:ext cx="2124075" cy="5191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GB" sz="2800"/>
              <a:t>Bin Fullness</a:t>
            </a:r>
            <a:endParaRPr lang="en-GB" sz="2800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6587133" y="1806848"/>
            <a:ext cx="505148" cy="3980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>
            <a:off x="6406157" y="2614885"/>
            <a:ext cx="1118171" cy="4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 flipV="1">
            <a:off x="6587133" y="3356991"/>
            <a:ext cx="1801292" cy="3580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4426545" y="1411560"/>
            <a:ext cx="2182812" cy="5191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GB" sz="2800" dirty="0"/>
              <a:t>Bin Capacity</a:t>
            </a:r>
            <a:endParaRPr lang="en-GB" sz="2800" dirty="0"/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4613870" y="2275160"/>
            <a:ext cx="1865312" cy="5191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GB" sz="2800"/>
              <a:t>Piece Size</a:t>
            </a:r>
            <a:endParaRPr lang="en-GB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application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145220" y="1971375"/>
            <a:ext cx="3708412" cy="32662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Content Placeholder 6"/>
          <p:cNvSpPr txBox="1"/>
          <p:nvPr/>
        </p:nvSpPr>
        <p:spPr bwMode="auto">
          <a:xfrm>
            <a:off x="107504" y="1916832"/>
            <a:ext cx="4680644" cy="345638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buFont typeface="Arial" panose="020B0604020202090204"/>
              <a:buChar char="•"/>
            </a:pPr>
            <a:r>
              <a:rPr lang="en-US" sz="2000" baseline="0" dirty="0"/>
              <a:t>Ningbo Port is the 3rd largest in the world, almost 20m TEUs in 2015.</a:t>
            </a:r>
            <a:endParaRPr lang="en-US" sz="2000" baseline="0" dirty="0"/>
          </a:p>
          <a:p>
            <a:pPr>
              <a:buFont typeface="Arial" panose="020B0604020202090204"/>
              <a:buChar char="•"/>
            </a:pPr>
            <a:r>
              <a:rPr lang="en-US" sz="2000" baseline="0" dirty="0"/>
              <a:t>Important part of Ningbo Smart City project.</a:t>
            </a:r>
            <a:endParaRPr lang="en-US" sz="2000" baseline="0" dirty="0"/>
          </a:p>
          <a:p>
            <a:pPr>
              <a:buFont typeface="Arial" panose="020B0604020202090204"/>
              <a:buChar char="•"/>
            </a:pPr>
            <a:r>
              <a:rPr lang="en-US" sz="2000" baseline="0" dirty="0"/>
              <a:t>Ningbo Port is also a very import node in China’s </a:t>
            </a:r>
            <a:r>
              <a:rPr lang="en-US" sz="2000" i="1" baseline="0" dirty="0"/>
              <a:t>One Belt One Road</a:t>
            </a:r>
            <a:r>
              <a:rPr lang="en-US" sz="2000" baseline="0" dirty="0"/>
              <a:t> </a:t>
            </a:r>
            <a:r>
              <a:rPr lang="en-US" sz="2000" baseline="0" dirty="0" err="1"/>
              <a:t>Programme</a:t>
            </a:r>
            <a:r>
              <a:rPr lang="en-US" sz="2000" baseline="0" dirty="0"/>
              <a:t>.</a:t>
            </a:r>
            <a:endParaRPr lang="en-US" sz="2000" baseline="0" dirty="0"/>
          </a:p>
          <a:p>
            <a:pPr>
              <a:buFont typeface="Arial" panose="020B0604020202090204"/>
              <a:buChar char="•"/>
            </a:pPr>
            <a:r>
              <a:rPr lang="en-US" sz="2000" baseline="0" dirty="0"/>
              <a:t>World class hardware and relatively good IT systems.</a:t>
            </a:r>
            <a:endParaRPr lang="en-US" sz="2000" baseline="0" dirty="0"/>
          </a:p>
          <a:p>
            <a:pPr>
              <a:buFont typeface="Arial" panose="020B0604020202090204"/>
              <a:buChar char="•"/>
            </a:pPr>
            <a:r>
              <a:rPr lang="en-US" sz="2000" baseline="0" dirty="0">
                <a:solidFill>
                  <a:srgbClr val="FF0000"/>
                </a:solidFill>
              </a:rPr>
              <a:t>Main issues: No integration, low hardware efficiency, low automation.</a:t>
            </a:r>
            <a:endParaRPr lang="en-US" altLang="zh-CN" sz="1600" baseline="0" dirty="0">
              <a:solidFill>
                <a:srgbClr val="FF0000"/>
              </a:solidFill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Low-level heuristics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Simulated </a:t>
            </a:r>
            <a:r>
              <a:rPr lang="en-US" dirty="0" err="1"/>
              <a:t>Anneaing</a:t>
            </a:r>
            <a:r>
              <a:rPr lang="en-US" dirty="0"/>
              <a:t> Hyper-heuristic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2076363"/>
            <a:ext cx="7776864" cy="2792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4368" y="4509120"/>
            <a:ext cx="72008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US" dirty="0"/>
          </a:p>
        </p:txBody>
      </p:sp>
      <p:pic>
        <p:nvPicPr>
          <p:cNvPr id="3" name="图片 2" descr="截屏2025-05-08 17.28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5013325"/>
            <a:ext cx="71882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1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8313" y="1322746"/>
            <a:ext cx="8229600" cy="4572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7851"/>
            <a:ext cx="9144000" cy="49022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323528" y="980728"/>
            <a:ext cx="7992888" cy="504056"/>
          </a:xfrm>
          <a:solidFill>
            <a:srgbClr val="F9A191"/>
          </a:solidFill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10-15% improvement in performance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08" y="1484784"/>
            <a:ext cx="7003380" cy="49003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Representation (encoding) of candidate solutions</a:t>
            </a:r>
            <a:endParaRPr lang="en-GB" dirty="0"/>
          </a:p>
          <a:p>
            <a:r>
              <a:rPr lang="en-GB" dirty="0"/>
              <a:t>Evaluation function</a:t>
            </a:r>
            <a:endParaRPr lang="en-GB" dirty="0"/>
          </a:p>
          <a:p>
            <a:r>
              <a:rPr lang="en-GB" dirty="0"/>
              <a:t>Initialisation</a:t>
            </a:r>
            <a:endParaRPr lang="en-GB" dirty="0"/>
          </a:p>
          <a:p>
            <a:r>
              <a:rPr lang="en-GB" dirty="0"/>
              <a:t>Search process (guideline)</a:t>
            </a:r>
            <a:endParaRPr lang="en-GB" dirty="0"/>
          </a:p>
          <a:p>
            <a:r>
              <a:rPr lang="en-GB" dirty="0"/>
              <a:t>Neighbourhood relation – move operator(s)</a:t>
            </a:r>
            <a:endParaRPr lang="en-GB" dirty="0"/>
          </a:p>
          <a:p>
            <a:r>
              <a:rPr lang="en-GB" dirty="0"/>
              <a:t>Mechanism for escaping from local optima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Components of </a:t>
            </a:r>
            <a:r>
              <a:rPr lang="en-US" dirty="0" err="1"/>
              <a:t>Metaheuristics</a:t>
            </a:r>
            <a:r>
              <a:rPr lang="en-US" dirty="0"/>
              <a:t> = revisited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1520" y="5229200"/>
            <a:ext cx="8640960" cy="576064"/>
            <a:chOff x="35496" y="6165304"/>
            <a:chExt cx="7774301" cy="576064"/>
          </a:xfrm>
        </p:grpSpPr>
        <p:sp>
          <p:nvSpPr>
            <p:cNvPr id="9" name="Chevron 8"/>
            <p:cNvSpPr/>
            <p:nvPr/>
          </p:nvSpPr>
          <p:spPr>
            <a:xfrm>
              <a:off x="35496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Guideline (MH)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1250688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Encoding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2367786" y="6165304"/>
              <a:ext cx="1684391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Initialisation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3779912" y="6165304"/>
              <a:ext cx="1599942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Operator(s)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5123354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Escape</a:t>
              </a:r>
              <a:endParaRPr lang="en-GB" sz="1600" b="1" dirty="0">
                <a:solidFill>
                  <a:srgbClr val="FFFF00"/>
                </a:solidFill>
              </a:endParaRPr>
            </a:p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Method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6331724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Evaluation</a:t>
              </a:r>
              <a:endParaRPr lang="en-GB" sz="1600" b="1" dirty="0">
                <a:solidFill>
                  <a:srgbClr val="FFFF00"/>
                </a:solidFill>
              </a:endParaRPr>
            </a:p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Function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图片 1" descr="截屏2025-05-08 16.2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77560"/>
            <a:ext cx="4568190" cy="6858000"/>
          </a:xfrm>
          <a:prstGeom prst="rect">
            <a:avLst/>
          </a:prstGeom>
        </p:spPr>
      </p:pic>
      <p:pic>
        <p:nvPicPr>
          <p:cNvPr id="3" name="图片 2" descr="截屏2025-05-08 16.2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5949315"/>
            <a:ext cx="45466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Multi-objective optimisation</a:t>
            </a:r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of the real-world optimisation problems are proven to be </a:t>
            </a:r>
            <a:r>
              <a:rPr lang="en-GB" dirty="0">
                <a:solidFill>
                  <a:srgbClr val="FF0000"/>
                </a:solidFill>
              </a:rPr>
              <a:t>NP-hard</a:t>
            </a:r>
            <a:r>
              <a:rPr lang="en-GB" dirty="0"/>
              <a:t> </a:t>
            </a:r>
            <a:endParaRPr lang="en-GB" dirty="0"/>
          </a:p>
          <a:p>
            <a:r>
              <a:rPr lang="en-GB" dirty="0"/>
              <a:t>The current state of the art in search methodologies tend to focus on bespoke systems (mostly trial and error)</a:t>
            </a:r>
            <a:endParaRPr lang="en-GB" dirty="0"/>
          </a:p>
          <a:p>
            <a:pPr lvl="1"/>
            <a:r>
              <a:rPr lang="en-GB" sz="2800" kern="1200" dirty="0">
                <a:latin typeface="Arial" panose="020B0604020202090204" pitchFamily="34" charset="0"/>
              </a:rPr>
              <a:t>In general, these systems are expensive to build, but provide successful results </a:t>
            </a:r>
            <a:endParaRPr lang="en-GB" sz="2800" kern="1200" dirty="0">
              <a:latin typeface="Arial" panose="020B0604020202090204" pitchFamily="34" charset="0"/>
            </a:endParaRPr>
          </a:p>
          <a:p>
            <a:pPr lvl="1"/>
            <a:r>
              <a:rPr lang="en-GB" dirty="0"/>
              <a:t>Unfortunately, their application to new problem domains or even new problem instances from a known domain still requires expert involvement.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endParaRPr lang="en-US" dirty="0"/>
          </a:p>
        </p:txBody>
      </p:sp>
      <p:pic>
        <p:nvPicPr>
          <p:cNvPr id="2" name="图片 1" descr="截屏2025-05-08 16.2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61660"/>
            <a:ext cx="5461000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we:</a:t>
            </a:r>
            <a:endParaRPr lang="en-US" dirty="0"/>
          </a:p>
          <a:p>
            <a:r>
              <a:rPr lang="en-US" dirty="0"/>
              <a:t>raise the generality of the algorithms?</a:t>
            </a:r>
            <a:endParaRPr lang="en-US" dirty="0"/>
          </a:p>
          <a:p>
            <a:r>
              <a:rPr lang="en-US" dirty="0"/>
              <a:t>avoid or reduce parameter tuning?</a:t>
            </a:r>
            <a:endParaRPr lang="en-US" dirty="0"/>
          </a:p>
          <a:p>
            <a:r>
              <a:rPr lang="en-US" dirty="0"/>
              <a:t>automate the design of heuristics?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so many algorithms for optimization, so what is the best one?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Answer: NO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Reasons that we cannot answer this question</a:t>
            </a:r>
            <a:endParaRPr lang="en-US" dirty="0"/>
          </a:p>
          <a:p>
            <a:r>
              <a:rPr lang="en-US" altLang="zh-CN" sz="2000" b="0" dirty="0"/>
              <a:t>Complexity and diversity of real-world problems often mean that some problem are easier to solve,</a:t>
            </a:r>
            <a:endParaRPr lang="en-US" altLang="zh-CN" sz="2000" b="0" dirty="0"/>
          </a:p>
          <a:p>
            <a:r>
              <a:rPr lang="en-US" sz="2000" b="0" dirty="0"/>
              <a:t>whereas, others can be extremely difficult to solve</a:t>
            </a:r>
            <a:endParaRPr lang="en-US" sz="2000" b="0" dirty="0"/>
          </a:p>
          <a:p>
            <a:endParaRPr lang="en-US" sz="2000" b="0" dirty="0"/>
          </a:p>
          <a:p>
            <a:pPr marL="0" indent="0">
              <a:buNone/>
            </a:pPr>
            <a:r>
              <a:rPr lang="en-US" sz="2000" dirty="0"/>
              <a:t>A single method that can cope with all type of problems is impossible.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 free lunch theorem </a:t>
            </a:r>
            <a:endParaRPr lang="en-US" dirty="0"/>
          </a:p>
        </p:txBody>
      </p:sp>
      <p:pic>
        <p:nvPicPr>
          <p:cNvPr id="2" name="图片 1" descr="截屏2025-05-08 16.27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33415"/>
            <a:ext cx="58674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L] No Free Lunch Theorems — Dsaint31's blo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31654"/>
            <a:ext cx="4317903" cy="293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8313" y="1052736"/>
            <a:ext cx="5975895" cy="51125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No-free-lunch(NFL) theorem</a:t>
            </a:r>
            <a:endParaRPr lang="en-US" dirty="0"/>
          </a:p>
          <a:p>
            <a:r>
              <a:rPr lang="en-US" b="0" dirty="0">
                <a:highlight>
                  <a:srgbClr val="FFFF00"/>
                </a:highlight>
              </a:rPr>
              <a:t>There’s no one model that works for every problem (scenario)</a:t>
            </a:r>
            <a:endParaRPr lang="en-US" b="0" dirty="0">
              <a:highlight>
                <a:srgbClr val="FFFF00"/>
              </a:highlight>
            </a:endParaRPr>
          </a:p>
          <a:p>
            <a:r>
              <a:rPr lang="en-US" b="0" dirty="0">
                <a:highlight>
                  <a:srgbClr val="FFFF00"/>
                </a:highlight>
              </a:rPr>
              <a:t>Assumptions of a great model for one problem may not hold for another problem</a:t>
            </a:r>
            <a:endParaRPr lang="en-US" b="0" dirty="0">
              <a:highlight>
                <a:srgbClr val="FFFF00"/>
              </a:highligh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 free lunch theorem 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Extremely challenging</a:t>
            </a:r>
            <a:endParaRPr lang="en-GB" dirty="0"/>
          </a:p>
          <a:p>
            <a:pPr lvl="1" eaLnBrk="1" hangingPunct="1"/>
            <a:r>
              <a:rPr lang="en-GB" dirty="0"/>
              <a:t>Addressed in almost complete absence of a </a:t>
            </a:r>
            <a:r>
              <a:rPr lang="en-GB" b="1" dirty="0">
                <a:solidFill>
                  <a:srgbClr val="FF0000"/>
                </a:solidFill>
              </a:rPr>
              <a:t>mathematical</a:t>
            </a:r>
            <a:r>
              <a:rPr lang="en-GB" dirty="0"/>
              <a:t> and </a:t>
            </a:r>
            <a:r>
              <a:rPr lang="en-GB" b="1" dirty="0">
                <a:solidFill>
                  <a:srgbClr val="FF0000"/>
                </a:solidFill>
              </a:rPr>
              <a:t>theoretical</a:t>
            </a:r>
            <a:r>
              <a:rPr lang="en-GB" dirty="0"/>
              <a:t> understanding of how to build meta-level intelligent search methodologies which are capable of automatically tuning/selecting/generating systems. </a:t>
            </a:r>
            <a:endParaRPr lang="en-GB" dirty="0"/>
          </a:p>
          <a:p>
            <a:pPr lvl="1" eaLnBrk="1" hangingPunct="1"/>
            <a:r>
              <a:rPr lang="en-GB" dirty="0"/>
              <a:t>A goal is raising the level of </a:t>
            </a:r>
            <a:r>
              <a:rPr lang="en-GB" b="1" dirty="0">
                <a:solidFill>
                  <a:srgbClr val="FF0000"/>
                </a:solidFill>
              </a:rPr>
              <a:t>generality</a:t>
            </a:r>
            <a:r>
              <a:rPr lang="en-GB" dirty="0"/>
              <a:t> of search methodologies through learning and adaptation so that they would be applicable across a broad range of problems without requiring any human expert intervention (cross-domain search).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Hyper-heuristics: Automated design of search methodologies</a:t>
            </a:r>
            <a:endParaRPr lang="en-US" dirty="0"/>
          </a:p>
        </p:txBody>
      </p:sp>
      <p:pic>
        <p:nvPicPr>
          <p:cNvPr id="2" name="图片 1" descr="截屏2025-05-08 16.36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6885305"/>
            <a:ext cx="7315200" cy="295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10187</Words>
  <Application>WPS 演示</Application>
  <PresentationFormat>On-screen Show (4:3)</PresentationFormat>
  <Paragraphs>625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72" baseType="lpstr">
      <vt:lpstr>Arial</vt:lpstr>
      <vt:lpstr>宋体</vt:lpstr>
      <vt:lpstr>Wingdings</vt:lpstr>
      <vt:lpstr>Times New Roman</vt:lpstr>
      <vt:lpstr>汉仪书宋二KW</vt:lpstr>
      <vt:lpstr>Verdana</vt:lpstr>
      <vt:lpstr>Verdana</vt:lpstr>
      <vt:lpstr>微软雅黑</vt:lpstr>
      <vt:lpstr>汉仪旗黑</vt:lpstr>
      <vt:lpstr>宋体</vt:lpstr>
      <vt:lpstr>Arial Unicode MS</vt:lpstr>
      <vt:lpstr>Foundry Form Sans Medium</vt:lpstr>
      <vt:lpstr>Thonburi</vt:lpstr>
      <vt:lpstr>Gamond</vt:lpstr>
      <vt:lpstr>MS PGothic</vt:lpstr>
      <vt:lpstr>苹方-简</vt:lpstr>
      <vt:lpstr>Times</vt:lpstr>
      <vt:lpstr>Symbol</vt:lpstr>
      <vt:lpstr>Calibri</vt:lpstr>
      <vt:lpstr>Helvetica Neue</vt:lpstr>
      <vt:lpstr>Arial</vt:lpstr>
      <vt:lpstr>Helvetica</vt:lpstr>
      <vt:lpstr>MS PGothic</vt:lpstr>
      <vt:lpstr>冬青黑体简体中文</vt:lpstr>
      <vt:lpstr>宋体</vt:lpstr>
      <vt:lpstr>Kingsoft Sign</vt:lpstr>
      <vt:lpstr>Foundry Form Sans Medium</vt:lpstr>
      <vt:lpstr>Gamond</vt:lpstr>
      <vt:lpstr>Wingdings</vt:lpstr>
      <vt:lpstr>Default Design</vt:lpstr>
      <vt:lpstr>MSPhotoEd.3</vt:lpstr>
      <vt:lpstr>Equation.3</vt:lpstr>
      <vt:lpstr>PowerPoint 演示文稿</vt:lpstr>
      <vt:lpstr>In the previous lecture</vt:lpstr>
      <vt:lpstr>In this lecture</vt:lpstr>
      <vt:lpstr>Main Components of Metaheuristics = revisited</vt:lpstr>
      <vt:lpstr>Observations</vt:lpstr>
      <vt:lpstr>Can we do better?</vt:lpstr>
      <vt:lpstr>No free lunch theorem </vt:lpstr>
      <vt:lpstr>No free lunch theorem </vt:lpstr>
      <vt:lpstr>Hyper-heuristics: Automated design of search methodologies</vt:lpstr>
      <vt:lpstr>Hyper-heuristics: Automated design of search methodologies</vt:lpstr>
      <vt:lpstr>Hyper-heuristics</vt:lpstr>
      <vt:lpstr>Hyper-heuristics vs. Metaheuristics  Different Search Spaces</vt:lpstr>
      <vt:lpstr>Why Hyper-heuristics?</vt:lpstr>
      <vt:lpstr>Classification of Hyper-heuristics</vt:lpstr>
      <vt:lpstr>Classification of Hyper-heuristics</vt:lpstr>
      <vt:lpstr>A Hyper-heuristic Framework</vt:lpstr>
      <vt:lpstr>Selection Hyper-heuristics </vt:lpstr>
      <vt:lpstr>Heuristic Selection</vt:lpstr>
      <vt:lpstr>Move acceptance </vt:lpstr>
      <vt:lpstr>Simulated Annealing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HyFlex</vt:lpstr>
      <vt:lpstr>Deep Reinforcement Learning Hyper-heuristics</vt:lpstr>
      <vt:lpstr>PowerPoint 演示文稿</vt:lpstr>
      <vt:lpstr>Results</vt:lpstr>
      <vt:lpstr>A Generation Hyper-heuristic Framework</vt:lpstr>
      <vt:lpstr>A real-life application</vt:lpstr>
      <vt:lpstr>A Simulated Anneaing Hyper-heuristic</vt:lpstr>
      <vt:lpstr>Results 1</vt:lpstr>
      <vt:lpstr>Results 2</vt:lpstr>
      <vt:lpstr>General results</vt:lpstr>
      <vt:lpstr>The next lecture</vt:lpstr>
    </vt:vector>
  </TitlesOfParts>
  <Company>CSiT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.张鱼洋</cp:lastModifiedBy>
  <cp:revision>781</cp:revision>
  <dcterms:created xsi:type="dcterms:W3CDTF">2025-05-08T09:29:03Z</dcterms:created>
  <dcterms:modified xsi:type="dcterms:W3CDTF">2025-05-08T09:29:03Z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ABCF211ED32F1064A0691C68B6AB95F7_42</vt:lpwstr>
  </property>
  <property fmtid="{D5CDD505-2E9C-101B-9397-08002B2CF9AE}" pid="3" name="KSOProductBuildVer">
    <vt:lpwstr>2052-6.14.0.8924</vt:lpwstr>
  </property>
</Properties>
</file>